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Inter"/>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
      <p:font typeface="Inter"/>
      <p:regular r:id="rId31"/>
    </p:embeddedFont>
    <p:embeddedFont>
      <p:font typeface="Inter"/>
      <p:regular r:id="rId32"/>
    </p:embeddedFont>
    <p:embeddedFont>
      <p:font typeface="Inter"/>
      <p:regular r:id="rId3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936188"/>
            <a:ext cx="6313884" cy="850583"/>
          </a:xfrm>
          <a:prstGeom prst="rect">
            <a:avLst/>
          </a:prstGeom>
          <a:noFill/>
          <a:ln/>
        </p:spPr>
        <p:txBody>
          <a:bodyPr wrap="squar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Crypto Market Sentiment Analysis Using Machine Learning techniques</a:t>
            </a:r>
            <a:endParaRPr lang="en-US" sz="2650" dirty="0"/>
          </a:p>
        </p:txBody>
      </p:sp>
      <p:sp>
        <p:nvSpPr>
          <p:cNvPr id="3" name="Text 1"/>
          <p:cNvSpPr/>
          <p:nvPr/>
        </p:nvSpPr>
        <p:spPr>
          <a:xfrm>
            <a:off x="793790" y="1956792"/>
            <a:ext cx="6313884" cy="816531"/>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Can Fear, Greed And Other Human Emotions Influence The Future Of Crypto Prices? A Machine Learning Approach to Market Efficiency And Market Predictions.</a:t>
            </a:r>
            <a:endParaRPr lang="en-US" sz="1300" dirty="0"/>
          </a:p>
        </p:txBody>
      </p:sp>
      <p:sp>
        <p:nvSpPr>
          <p:cNvPr id="4" name="Text 2"/>
          <p:cNvSpPr/>
          <p:nvPr/>
        </p:nvSpPr>
        <p:spPr>
          <a:xfrm>
            <a:off x="793790" y="2926318"/>
            <a:ext cx="6313884" cy="272177"/>
          </a:xfrm>
          <a:prstGeom prst="rect">
            <a:avLst/>
          </a:prstGeom>
          <a:noFill/>
          <a:ln/>
        </p:spPr>
        <p:txBody>
          <a:bodyPr wrap="none" lIns="0" tIns="0" rIns="0" bIns="0" rtlCol="0" anchor="t"/>
          <a:lstStyle/>
          <a:p>
            <a:pPr algn="l" indent="0" marL="0">
              <a:lnSpc>
                <a:spcPts val="2100"/>
              </a:lnSpc>
              <a:buNone/>
            </a:pPr>
            <a:endParaRPr lang="en-US" sz="1300" dirty="0"/>
          </a:p>
        </p:txBody>
      </p:sp>
      <p:sp>
        <p:nvSpPr>
          <p:cNvPr id="5" name="Text 3"/>
          <p:cNvSpPr/>
          <p:nvPr/>
        </p:nvSpPr>
        <p:spPr>
          <a:xfrm>
            <a:off x="793790" y="3351490"/>
            <a:ext cx="6313884" cy="272177"/>
          </a:xfrm>
          <a:prstGeom prst="rect">
            <a:avLst/>
          </a:prstGeom>
          <a:noFill/>
          <a:ln/>
        </p:spPr>
        <p:txBody>
          <a:bodyPr wrap="none" lIns="0" tIns="0" rIns="0" bIns="0" rtlCol="0" anchor="t"/>
          <a:lstStyle/>
          <a:p>
            <a:pPr algn="l" indent="0" marL="0">
              <a:lnSpc>
                <a:spcPts val="2100"/>
              </a:lnSpc>
              <a:buNone/>
            </a:pPr>
            <a:endParaRPr lang="en-US" sz="1300" dirty="0"/>
          </a:p>
        </p:txBody>
      </p:sp>
      <p:sp>
        <p:nvSpPr>
          <p:cNvPr id="6" name="Text 4"/>
          <p:cNvSpPr/>
          <p:nvPr/>
        </p:nvSpPr>
        <p:spPr>
          <a:xfrm>
            <a:off x="793790" y="3776663"/>
            <a:ext cx="6313884" cy="272177"/>
          </a:xfrm>
          <a:prstGeom prst="rect">
            <a:avLst/>
          </a:prstGeom>
          <a:noFill/>
          <a:ln/>
        </p:spPr>
        <p:txBody>
          <a:bodyPr wrap="none" lIns="0" tIns="0" rIns="0" bIns="0" rtlCol="0" anchor="t"/>
          <a:lstStyle/>
          <a:p>
            <a:pPr algn="l" indent="0" marL="0">
              <a:lnSpc>
                <a:spcPts val="2100"/>
              </a:lnSpc>
              <a:buNone/>
            </a:pPr>
            <a:r>
              <a:rPr lang="en-US" sz="1300" b="1" dirty="0">
                <a:solidFill>
                  <a:srgbClr val="272525"/>
                </a:solidFill>
                <a:latin typeface="Inter" pitchFamily="34" charset="0"/>
                <a:ea typeface="Inter" pitchFamily="34" charset="-122"/>
                <a:cs typeface="Inter" pitchFamily="34" charset="-120"/>
              </a:rPr>
              <a:t>Machine Learning Researchers : -</a:t>
            </a:r>
            <a:endParaRPr lang="en-US" sz="1300" dirty="0"/>
          </a:p>
        </p:txBody>
      </p:sp>
      <p:sp>
        <p:nvSpPr>
          <p:cNvPr id="7" name="Text 5"/>
          <p:cNvSpPr/>
          <p:nvPr/>
        </p:nvSpPr>
        <p:spPr>
          <a:xfrm>
            <a:off x="793790" y="4201835"/>
            <a:ext cx="6313884"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1"/>
            </a:pPr>
            <a:r>
              <a:rPr lang="en-US" sz="1300" dirty="0">
                <a:solidFill>
                  <a:srgbClr val="272525"/>
                </a:solidFill>
                <a:latin typeface="Inter" pitchFamily="34" charset="0"/>
                <a:ea typeface="Inter" pitchFamily="34" charset="-122"/>
                <a:cs typeface="Inter" pitchFamily="34" charset="-120"/>
              </a:rPr>
              <a:t>Jaspreet Kaur - Dataset Overview</a:t>
            </a:r>
            <a:endParaRPr lang="en-US" sz="1300" dirty="0"/>
          </a:p>
        </p:txBody>
      </p:sp>
      <p:sp>
        <p:nvSpPr>
          <p:cNvPr id="8" name="Text 6"/>
          <p:cNvSpPr/>
          <p:nvPr/>
        </p:nvSpPr>
        <p:spPr>
          <a:xfrm>
            <a:off x="793790" y="4533543"/>
            <a:ext cx="6313884"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2"/>
            </a:pPr>
            <a:r>
              <a:rPr lang="en-US" sz="1300" dirty="0">
                <a:solidFill>
                  <a:srgbClr val="272525"/>
                </a:solidFill>
                <a:latin typeface="Inter" pitchFamily="34" charset="0"/>
                <a:ea typeface="Inter" pitchFamily="34" charset="-122"/>
                <a:cs typeface="Inter" pitchFamily="34" charset="-120"/>
              </a:rPr>
              <a:t>Harshpreet Singh - Dataset Pre-Processing</a:t>
            </a:r>
            <a:endParaRPr lang="en-US" sz="1300" dirty="0"/>
          </a:p>
        </p:txBody>
      </p:sp>
      <p:sp>
        <p:nvSpPr>
          <p:cNvPr id="9" name="Text 7"/>
          <p:cNvSpPr/>
          <p:nvPr/>
        </p:nvSpPr>
        <p:spPr>
          <a:xfrm>
            <a:off x="793790" y="4865251"/>
            <a:ext cx="6313884"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3"/>
            </a:pPr>
            <a:r>
              <a:rPr lang="en-US" sz="1300" dirty="0">
                <a:solidFill>
                  <a:srgbClr val="272525"/>
                </a:solidFill>
                <a:latin typeface="Inter" pitchFamily="34" charset="0"/>
                <a:ea typeface="Inter" pitchFamily="34" charset="-122"/>
                <a:cs typeface="Inter" pitchFamily="34" charset="-120"/>
              </a:rPr>
              <a:t>Rajveer Singh Saini - Exploratory Data Analysis</a:t>
            </a:r>
            <a:endParaRPr lang="en-US" sz="1300" dirty="0"/>
          </a:p>
        </p:txBody>
      </p:sp>
      <p:sp>
        <p:nvSpPr>
          <p:cNvPr id="10" name="Text 8"/>
          <p:cNvSpPr/>
          <p:nvPr/>
        </p:nvSpPr>
        <p:spPr>
          <a:xfrm>
            <a:off x="793790" y="5196959"/>
            <a:ext cx="6313884"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4"/>
            </a:pPr>
            <a:r>
              <a:rPr lang="en-US" sz="1300" dirty="0">
                <a:solidFill>
                  <a:srgbClr val="272525"/>
                </a:solidFill>
                <a:latin typeface="Inter" pitchFamily="34" charset="0"/>
                <a:ea typeface="Inter" pitchFamily="34" charset="-122"/>
                <a:cs typeface="Inter" pitchFamily="34" charset="-120"/>
              </a:rPr>
              <a:t>Amogh Dath Kalasapura Arunkumar - Model Training And Evaluation</a:t>
            </a:r>
            <a:endParaRPr lang="en-US" sz="1300" dirty="0"/>
          </a:p>
        </p:txBody>
      </p:sp>
      <p:sp>
        <p:nvSpPr>
          <p:cNvPr id="11" name="Text 9"/>
          <p:cNvSpPr/>
          <p:nvPr/>
        </p:nvSpPr>
        <p:spPr>
          <a:xfrm>
            <a:off x="793790" y="5622131"/>
            <a:ext cx="6313884" cy="272177"/>
          </a:xfrm>
          <a:prstGeom prst="rect">
            <a:avLst/>
          </a:prstGeom>
          <a:noFill/>
          <a:ln/>
        </p:spPr>
        <p:txBody>
          <a:bodyPr wrap="none" lIns="0" tIns="0" rIns="0" bIns="0" rtlCol="0" anchor="t"/>
          <a:lstStyle/>
          <a:p>
            <a:pPr algn="l" indent="0" marL="0">
              <a:lnSpc>
                <a:spcPts val="2100"/>
              </a:lnSpc>
              <a:buNone/>
            </a:pPr>
            <a:endParaRPr lang="en-US" sz="1300" dirty="0"/>
          </a:p>
        </p:txBody>
      </p:sp>
      <p:sp>
        <p:nvSpPr>
          <p:cNvPr id="12" name="Text 10"/>
          <p:cNvSpPr/>
          <p:nvPr/>
        </p:nvSpPr>
        <p:spPr>
          <a:xfrm>
            <a:off x="7530346" y="919163"/>
            <a:ext cx="6313884" cy="272177"/>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13" name="Image 0" descr="preencoded.png">    </p:cNvPr>
          <p:cNvPicPr>
            <a:picLocks noChangeAspect="1"/>
          </p:cNvPicPr>
          <p:nvPr/>
        </p:nvPicPr>
        <p:blipFill>
          <a:blip r:embed="rId1"/>
          <a:stretch>
            <a:fillRect/>
          </a:stretch>
        </p:blipFill>
        <p:spPr>
          <a:xfrm>
            <a:off x="8346400" y="1382673"/>
            <a:ext cx="4681657" cy="4681657"/>
          </a:xfrm>
          <a:prstGeom prst="rect">
            <a:avLst/>
          </a:prstGeom>
        </p:spPr>
      </p:pic>
      <p:sp>
        <p:nvSpPr>
          <p:cNvPr id="14" name="Text 11"/>
          <p:cNvSpPr/>
          <p:nvPr/>
        </p:nvSpPr>
        <p:spPr>
          <a:xfrm>
            <a:off x="793790" y="6510814"/>
            <a:ext cx="3402330" cy="425291"/>
          </a:xfrm>
          <a:prstGeom prst="rect">
            <a:avLst/>
          </a:prstGeom>
          <a:noFill/>
          <a:ln/>
        </p:spPr>
        <p:txBody>
          <a:bodyPr wrap="none" lIns="0" tIns="0" rIns="0" bIns="0" rtlCol="0" anchor="t"/>
          <a:lstStyle/>
          <a:p>
            <a:pPr algn="l" indent="0" marL="0">
              <a:lnSpc>
                <a:spcPts val="3300"/>
              </a:lnSpc>
              <a:buNone/>
            </a:pPr>
            <a:endParaRPr lang="en-US" sz="2650" dirty="0"/>
          </a:p>
        </p:txBody>
      </p:sp>
      <p:sp>
        <p:nvSpPr>
          <p:cNvPr id="15" name="Text 12"/>
          <p:cNvSpPr/>
          <p:nvPr/>
        </p:nvSpPr>
        <p:spPr>
          <a:xfrm>
            <a:off x="793790" y="7191256"/>
            <a:ext cx="13042821" cy="272177"/>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49429"/>
            <a:ext cx="130428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Analyzing Market Psychology </a:t>
            </a:r>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Subtitle:</a:t>
            </a:r>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 Distribution of the Fear &amp; Greed Index</a:t>
            </a:r>
            <a:endParaRPr lang="en-US" sz="3550" dirty="0"/>
          </a:p>
        </p:txBody>
      </p:sp>
      <p:pic>
        <p:nvPicPr>
          <p:cNvPr id="3" name="Image 0" descr="preencoded.png">    </p:cNvPr>
          <p:cNvPicPr>
            <a:picLocks noChangeAspect="1"/>
          </p:cNvPicPr>
          <p:nvPr/>
        </p:nvPicPr>
        <p:blipFill>
          <a:blip r:embed="rId1"/>
          <a:stretch>
            <a:fillRect/>
          </a:stretch>
        </p:blipFill>
        <p:spPr>
          <a:xfrm>
            <a:off x="793790" y="2878693"/>
            <a:ext cx="5700832" cy="3242310"/>
          </a:xfrm>
          <a:prstGeom prst="rect">
            <a:avLst/>
          </a:prstGeom>
        </p:spPr>
      </p:pic>
      <p:sp>
        <p:nvSpPr>
          <p:cNvPr id="4" name="Text 1"/>
          <p:cNvSpPr/>
          <p:nvPr/>
        </p:nvSpPr>
        <p:spPr>
          <a:xfrm>
            <a:off x="7395805" y="2878693"/>
            <a:ext cx="644830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Distinct groupings in Fear &amp; Greed values (Extremes &lt; 20 or &gt; 80).</a:t>
            </a:r>
            <a:endParaRPr lang="en-US" sz="1750" dirty="0"/>
          </a:p>
        </p:txBody>
      </p:sp>
      <p:sp>
        <p:nvSpPr>
          <p:cNvPr id="5" name="Text 2"/>
          <p:cNvSpPr/>
          <p:nvPr/>
        </p:nvSpPr>
        <p:spPr>
          <a:xfrm>
            <a:off x="7395805" y="3683794"/>
            <a:ext cx="644830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These extremes correlate with high volatility periods.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Methodology:</a:t>
            </a:r>
            <a:endParaRPr lang="en-US" sz="1750" dirty="0"/>
          </a:p>
        </p:txBody>
      </p:sp>
      <p:sp>
        <p:nvSpPr>
          <p:cNvPr id="6" name="Text 3"/>
          <p:cNvSpPr/>
          <p:nvPr/>
        </p:nvSpPr>
        <p:spPr>
          <a:xfrm>
            <a:off x="7395805" y="4488894"/>
            <a:ext cx="6448306"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Detection: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Applied IQR (1.5x threshold) to identify statistical anomalies.</a:t>
            </a:r>
            <a:endParaRPr lang="en-US" sz="1750" dirty="0"/>
          </a:p>
        </p:txBody>
      </p:sp>
      <p:sp>
        <p:nvSpPr>
          <p:cNvPr id="7" name="Text 4"/>
          <p:cNvSpPr/>
          <p:nvPr/>
        </p:nvSpPr>
        <p:spPr>
          <a:xfrm>
            <a:off x="7395805" y="5293995"/>
            <a:ext cx="6448306"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Decision: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Retained All Outliers.</a:t>
            </a:r>
            <a:endParaRPr lang="en-US" sz="1750" dirty="0"/>
          </a:p>
        </p:txBody>
      </p:sp>
      <p:sp>
        <p:nvSpPr>
          <p:cNvPr id="8" name="Text 5"/>
          <p:cNvSpPr/>
          <p:nvPr/>
        </p:nvSpPr>
        <p:spPr>
          <a:xfrm>
            <a:off x="7395805" y="5736193"/>
            <a:ext cx="6448306"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Reasoning: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In Crypto, outliers aren't errors—they are "Black Swan" events (Crashes/Rallies). Removing them would destroy the signal we are trying to predict.</a:t>
            </a:r>
            <a:endParaRPr lang="en-US" sz="1750" dirty="0"/>
          </a:p>
        </p:txBody>
      </p:sp>
      <p:sp>
        <p:nvSpPr>
          <p:cNvPr id="9" name="Shape 6"/>
          <p:cNvSpPr/>
          <p:nvPr/>
        </p:nvSpPr>
        <p:spPr>
          <a:xfrm>
            <a:off x="7055644" y="2878693"/>
            <a:ext cx="30480" cy="3946207"/>
          </a:xfrm>
          <a:prstGeom prst="rect">
            <a:avLst/>
          </a:prstGeom>
          <a:solidFill>
            <a:srgbClr val="4950BC"/>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915495" y="714018"/>
            <a:ext cx="4799290" cy="481965"/>
          </a:xfrm>
          <a:prstGeom prst="rect">
            <a:avLst/>
          </a:prstGeom>
          <a:noFill/>
          <a:ln/>
        </p:spPr>
        <p:txBody>
          <a:bodyPr wrap="none" lIns="0" tIns="0" rIns="0" bIns="0" rtlCol="0" anchor="t"/>
          <a:lstStyle/>
          <a:p>
            <a:pPr algn="ctr"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The "Attention Economy"</a:t>
            </a:r>
            <a:endParaRPr lang="en-US" sz="3000" dirty="0"/>
          </a:p>
        </p:txBody>
      </p:sp>
      <p:sp>
        <p:nvSpPr>
          <p:cNvPr id="3" name="Text 1"/>
          <p:cNvSpPr/>
          <p:nvPr/>
        </p:nvSpPr>
        <p:spPr>
          <a:xfrm>
            <a:off x="793790" y="1581507"/>
            <a:ext cx="13042821" cy="308372"/>
          </a:xfrm>
          <a:prstGeom prst="rect">
            <a:avLst/>
          </a:prstGeom>
          <a:noFill/>
          <a:ln/>
        </p:spPr>
        <p:txBody>
          <a:bodyPr wrap="none" lIns="0" tIns="0" rIns="0" bIns="0" rtlCol="0" anchor="t"/>
          <a:lstStyle/>
          <a:p>
            <a:pPr algn="l" indent="0" marL="0">
              <a:lnSpc>
                <a:spcPts val="2400"/>
              </a:lnSpc>
              <a:buNone/>
            </a:pPr>
            <a:endParaRPr lang="en-US" sz="1500" dirty="0"/>
          </a:p>
        </p:txBody>
      </p:sp>
      <p:pic>
        <p:nvPicPr>
          <p:cNvPr id="4" name="Image 0" descr="preencoded.png">    </p:cNvPr>
          <p:cNvPicPr>
            <a:picLocks noChangeAspect="1"/>
          </p:cNvPicPr>
          <p:nvPr/>
        </p:nvPicPr>
        <p:blipFill>
          <a:blip r:embed="rId1"/>
          <a:stretch>
            <a:fillRect/>
          </a:stretch>
        </p:blipFill>
        <p:spPr>
          <a:xfrm>
            <a:off x="793790" y="2323505"/>
            <a:ext cx="7066121" cy="4975146"/>
          </a:xfrm>
          <a:prstGeom prst="rect">
            <a:avLst/>
          </a:prstGeom>
        </p:spPr>
      </p:pic>
      <p:sp>
        <p:nvSpPr>
          <p:cNvPr id="5" name="Text 2"/>
          <p:cNvSpPr/>
          <p:nvPr/>
        </p:nvSpPr>
        <p:spPr>
          <a:xfrm>
            <a:off x="9584888" y="2299454"/>
            <a:ext cx="4259223" cy="602456"/>
          </a:xfrm>
          <a:prstGeom prst="rect">
            <a:avLst/>
          </a:prstGeom>
          <a:noFill/>
          <a:ln/>
        </p:spPr>
        <p:txBody>
          <a:bodyPr wrap="squar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Correlation between Price and Social Volume</a:t>
            </a:r>
            <a:endParaRPr lang="en-US" sz="1850" dirty="0"/>
          </a:p>
        </p:txBody>
      </p:sp>
      <p:sp>
        <p:nvSpPr>
          <p:cNvPr id="6" name="Text 3"/>
          <p:cNvSpPr/>
          <p:nvPr/>
        </p:nvSpPr>
        <p:spPr>
          <a:xfrm>
            <a:off x="9584888" y="3094673"/>
            <a:ext cx="4259223" cy="308372"/>
          </a:xfrm>
          <a:prstGeom prst="rect">
            <a:avLst/>
          </a:prstGeom>
          <a:noFill/>
          <a:ln/>
        </p:spPr>
        <p:txBody>
          <a:bodyPr wrap="none" lIns="0" tIns="0" rIns="0" bIns="0" rtlCol="0" anchor="t"/>
          <a:lstStyle/>
          <a:p>
            <a:pPr algn="l" indent="0" marL="0">
              <a:lnSpc>
                <a:spcPts val="2400"/>
              </a:lnSpc>
              <a:buNone/>
            </a:pPr>
            <a:endParaRPr lang="en-US" sz="1500" dirty="0"/>
          </a:p>
        </p:txBody>
      </p:sp>
      <p:sp>
        <p:nvSpPr>
          <p:cNvPr id="7" name="Text 4"/>
          <p:cNvSpPr/>
          <p:nvPr/>
        </p:nvSpPr>
        <p:spPr>
          <a:xfrm>
            <a:off x="9584888" y="3576518"/>
            <a:ext cx="4259223" cy="30837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Hypothesis: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Does "Hype" equal "Value"?</a:t>
            </a:r>
            <a:endParaRPr lang="en-US" sz="1500" dirty="0"/>
          </a:p>
        </p:txBody>
      </p:sp>
      <p:sp>
        <p:nvSpPr>
          <p:cNvPr id="8" name="Text 5"/>
          <p:cNvSpPr/>
          <p:nvPr/>
        </p:nvSpPr>
        <p:spPr>
          <a:xfrm>
            <a:off x="9584888" y="3952280"/>
            <a:ext cx="4259223" cy="616744"/>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Visualization: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Hexbin Plot (Logarithmic Scale).</a:t>
            </a:r>
            <a:endParaRPr lang="en-US" sz="1500" dirty="0"/>
          </a:p>
        </p:txBody>
      </p:sp>
      <p:sp>
        <p:nvSpPr>
          <p:cNvPr id="9" name="Text 6"/>
          <p:cNvSpPr/>
          <p:nvPr/>
        </p:nvSpPr>
        <p:spPr>
          <a:xfrm>
            <a:off x="9584888" y="4636413"/>
            <a:ext cx="4259223" cy="30837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Key Insight:</a:t>
            </a:r>
            <a:endParaRPr lang="en-US" sz="1500" dirty="0"/>
          </a:p>
        </p:txBody>
      </p:sp>
      <p:sp>
        <p:nvSpPr>
          <p:cNvPr id="10" name="Text 7"/>
          <p:cNvSpPr/>
          <p:nvPr/>
        </p:nvSpPr>
        <p:spPr>
          <a:xfrm>
            <a:off x="9584888" y="5012174"/>
            <a:ext cx="4259223"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Inter" pitchFamily="34" charset="0"/>
                <a:ea typeface="Inter" pitchFamily="34" charset="-122"/>
                <a:cs typeface="Inter" pitchFamily="34" charset="-120"/>
              </a:rPr>
              <a:t>Relationship is </a:t>
            </a:r>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Exponential</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not Linear.</a:t>
            </a:r>
            <a:endParaRPr lang="en-US" sz="1500" dirty="0"/>
          </a:p>
        </p:txBody>
      </p:sp>
      <p:sp>
        <p:nvSpPr>
          <p:cNvPr id="11" name="Text 8"/>
          <p:cNvSpPr/>
          <p:nvPr/>
        </p:nvSpPr>
        <p:spPr>
          <a:xfrm>
            <a:off x="9584888" y="5387935"/>
            <a:ext cx="4259223" cy="61674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272525"/>
                </a:solidFill>
                <a:latin typeface="Inter" pitchFamily="34" charset="0"/>
                <a:ea typeface="Inter" pitchFamily="34" charset="-122"/>
                <a:cs typeface="Inter" pitchFamily="34" charset="-120"/>
              </a:rPr>
              <a:t>Higher Price → Exponentially higher Social Mentions.</a:t>
            </a:r>
            <a:endParaRPr lang="en-US" sz="1500" dirty="0"/>
          </a:p>
        </p:txBody>
      </p:sp>
      <p:sp>
        <p:nvSpPr>
          <p:cNvPr id="12" name="Text 9"/>
          <p:cNvSpPr/>
          <p:nvPr/>
        </p:nvSpPr>
        <p:spPr>
          <a:xfrm>
            <a:off x="9584888" y="6072068"/>
            <a:ext cx="4259223" cy="616744"/>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Conclusion: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Social Volume is a valid proxy for Asset Valuation.</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55915"/>
            <a:ext cx="6049089"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Visualizing the "Black Box"</a:t>
            </a:r>
            <a:endParaRPr lang="en-US" sz="3550" dirty="0"/>
          </a:p>
        </p:txBody>
      </p:sp>
      <p:sp>
        <p:nvSpPr>
          <p:cNvPr id="3" name="Text 1"/>
          <p:cNvSpPr/>
          <p:nvPr/>
        </p:nvSpPr>
        <p:spPr>
          <a:xfrm>
            <a:off x="793790" y="1676519"/>
            <a:ext cx="4185642"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Multi-Dimensional Feature Interaction</a:t>
            </a:r>
            <a:endParaRPr lang="en-US" sz="1750" dirty="0"/>
          </a:p>
        </p:txBody>
      </p:sp>
      <p:sp>
        <p:nvSpPr>
          <p:cNvPr id="4" name="Text 2"/>
          <p:cNvSpPr/>
          <p:nvPr/>
        </p:nvSpPr>
        <p:spPr>
          <a:xfrm>
            <a:off x="793790" y="2141458"/>
            <a:ext cx="6300073" cy="290274"/>
          </a:xfrm>
          <a:prstGeom prst="rect">
            <a:avLst/>
          </a:prstGeom>
          <a:noFill/>
          <a:ln/>
        </p:spPr>
        <p:txBody>
          <a:bodyPr wrap="none" lIns="0" tIns="0" rIns="0" bIns="0" rtlCol="0" anchor="t"/>
          <a:lstStyle/>
          <a:p>
            <a:pPr algn="l" indent="0" marL="0">
              <a:lnSpc>
                <a:spcPts val="2250"/>
              </a:lnSpc>
              <a:buNone/>
            </a:pPr>
            <a:endParaRPr lang="en-US" sz="1400" dirty="0"/>
          </a:p>
        </p:txBody>
      </p:sp>
      <p:sp>
        <p:nvSpPr>
          <p:cNvPr id="5" name="Text 3"/>
          <p:cNvSpPr/>
          <p:nvPr/>
        </p:nvSpPr>
        <p:spPr>
          <a:xfrm>
            <a:off x="793790" y="2594967"/>
            <a:ext cx="6300073" cy="2902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Axes: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Price (X), News Sentiment (Y), Social Sentiment (Z).</a:t>
            </a:r>
            <a:endParaRPr lang="en-US" sz="1400" dirty="0"/>
          </a:p>
        </p:txBody>
      </p:sp>
      <p:sp>
        <p:nvSpPr>
          <p:cNvPr id="6" name="Text 4"/>
          <p:cNvSpPr/>
          <p:nvPr/>
        </p:nvSpPr>
        <p:spPr>
          <a:xfrm>
            <a:off x="793790" y="2948702"/>
            <a:ext cx="6300073" cy="58054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Observation: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Data forms distinct 3D clusters rather than a simple 2D line.</a:t>
            </a:r>
            <a:endParaRPr lang="en-US" sz="1400" dirty="0"/>
          </a:p>
        </p:txBody>
      </p:sp>
      <p:sp>
        <p:nvSpPr>
          <p:cNvPr id="7" name="Text 5"/>
          <p:cNvSpPr/>
          <p:nvPr/>
        </p:nvSpPr>
        <p:spPr>
          <a:xfrm>
            <a:off x="793790" y="3592711"/>
            <a:ext cx="6300073" cy="58054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The Challenge: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 Linear Regression model cannot draw a straight line to separate these complex clusters.</a:t>
            </a:r>
            <a:endParaRPr lang="en-US" sz="1400" dirty="0"/>
          </a:p>
        </p:txBody>
      </p:sp>
      <p:sp>
        <p:nvSpPr>
          <p:cNvPr id="8" name="Text 6"/>
          <p:cNvSpPr/>
          <p:nvPr/>
        </p:nvSpPr>
        <p:spPr>
          <a:xfrm>
            <a:off x="793790" y="4236720"/>
            <a:ext cx="6300073" cy="58054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The Solution: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Need for Non-Linear Classifiers (Random Forest / XGBoost) to define complex decision boundaries.</a:t>
            </a:r>
            <a:endParaRPr lang="en-US" sz="1400" dirty="0"/>
          </a:p>
        </p:txBody>
      </p:sp>
      <p:pic>
        <p:nvPicPr>
          <p:cNvPr id="9" name="Image 0" descr="preencoded.png">    </p:cNvPr>
          <p:cNvPicPr>
            <a:picLocks noChangeAspect="1"/>
          </p:cNvPicPr>
          <p:nvPr/>
        </p:nvPicPr>
        <p:blipFill>
          <a:blip r:embed="rId1"/>
          <a:stretch>
            <a:fillRect/>
          </a:stretch>
        </p:blipFill>
        <p:spPr>
          <a:xfrm>
            <a:off x="7544157" y="1699141"/>
            <a:ext cx="5040035" cy="5176004"/>
          </a:xfrm>
          <a:prstGeom prst="rect">
            <a:avLst/>
          </a:prstGeom>
        </p:spPr>
      </p:pic>
      <p:sp>
        <p:nvSpPr>
          <p:cNvPr id="10" name="Text 7"/>
          <p:cNvSpPr/>
          <p:nvPr/>
        </p:nvSpPr>
        <p:spPr>
          <a:xfrm>
            <a:off x="793790" y="7283291"/>
            <a:ext cx="13042821" cy="290274"/>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93896"/>
            <a:ext cx="1165764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Feature Selection &amp; Data Splitting strategy</a:t>
            </a:r>
            <a:endParaRPr lang="en-US" sz="4450" dirty="0"/>
          </a:p>
        </p:txBody>
      </p:sp>
      <p:sp>
        <p:nvSpPr>
          <p:cNvPr id="3" name="Text 1"/>
          <p:cNvSpPr/>
          <p:nvPr/>
        </p:nvSpPr>
        <p:spPr>
          <a:xfrm>
            <a:off x="793790" y="1856303"/>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Features Dropped (Noise &amp; Leakage)</a:t>
            </a:r>
            <a:endParaRPr lang="en-US" sz="1750" dirty="0"/>
          </a:p>
        </p:txBody>
      </p:sp>
      <p:sp>
        <p:nvSpPr>
          <p:cNvPr id="4" name="Text 2"/>
          <p:cNvSpPr/>
          <p:nvPr/>
        </p:nvSpPr>
        <p:spPr>
          <a:xfrm>
            <a:off x="793790" y="2474357"/>
            <a:ext cx="13042821"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prediction_confidence</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REMOVED.</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Pure data leakage (contains target info).</a:t>
            </a:r>
            <a:endParaRPr lang="en-US" sz="1750" dirty="0"/>
          </a:p>
        </p:txBody>
      </p:sp>
      <p:sp>
        <p:nvSpPr>
          <p:cNvPr id="5" name="Text 3"/>
          <p:cNvSpPr/>
          <p:nvPr/>
        </p:nvSpPr>
        <p:spPr>
          <a:xfrm>
            <a:off x="793790" y="2924175"/>
            <a:ext cx="13042821"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timestamp</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REMOVED.</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Prevents model from memorizing dates instead of patterns.</a:t>
            </a:r>
            <a:endParaRPr lang="en-US" sz="1750" dirty="0"/>
          </a:p>
        </p:txBody>
      </p:sp>
      <p:sp>
        <p:nvSpPr>
          <p:cNvPr id="6" name="Text 4"/>
          <p:cNvSpPr/>
          <p:nvPr/>
        </p:nvSpPr>
        <p:spPr>
          <a:xfrm>
            <a:off x="793790" y="3549848"/>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Features Retained (The Signal)</a:t>
            </a:r>
            <a:endParaRPr lang="en-US" sz="1750" dirty="0"/>
          </a:p>
        </p:txBody>
      </p:sp>
      <p:sp>
        <p:nvSpPr>
          <p:cNvPr id="7" name="Text 5"/>
          <p:cNvSpPr/>
          <p:nvPr/>
        </p:nvSpPr>
        <p:spPr>
          <a:xfrm>
            <a:off x="793790" y="416790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Sentiment: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Social Score, News Impact, Fear &amp; Greed Index.</a:t>
            </a:r>
            <a:endParaRPr lang="en-US" sz="1750" dirty="0"/>
          </a:p>
        </p:txBody>
      </p:sp>
      <p:sp>
        <p:nvSpPr>
          <p:cNvPr id="8" name="Text 6"/>
          <p:cNvSpPr/>
          <p:nvPr/>
        </p:nvSpPr>
        <p:spPr>
          <a:xfrm>
            <a:off x="793790" y="461010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Market Data: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RSI, Volume, Volatility, Market Cap.</a:t>
            </a:r>
            <a:endParaRPr lang="en-US" sz="1750" dirty="0"/>
          </a:p>
        </p:txBody>
      </p:sp>
      <p:sp>
        <p:nvSpPr>
          <p:cNvPr id="9" name="Text 7"/>
          <p:cNvSpPr/>
          <p:nvPr/>
        </p:nvSpPr>
        <p:spPr>
          <a:xfrm>
            <a:off x="793790" y="505229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Identity: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Cryptocurrency Name (One-Hot Encoded).</a:t>
            </a:r>
            <a:endParaRPr lang="en-US" sz="1750" dirty="0"/>
          </a:p>
        </p:txBody>
      </p:sp>
      <p:sp>
        <p:nvSpPr>
          <p:cNvPr id="10" name="Text 8"/>
          <p:cNvSpPr/>
          <p:nvPr/>
        </p:nvSpPr>
        <p:spPr>
          <a:xfrm>
            <a:off x="793790" y="5670352"/>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Evaluation Strategy</a:t>
            </a:r>
            <a:endParaRPr lang="en-US" sz="1750" dirty="0"/>
          </a:p>
        </p:txBody>
      </p:sp>
      <p:sp>
        <p:nvSpPr>
          <p:cNvPr id="11" name="Text 9"/>
          <p:cNvSpPr/>
          <p:nvPr/>
        </p:nvSpPr>
        <p:spPr>
          <a:xfrm>
            <a:off x="793790" y="628840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Split: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80% Training / 20% Testing.</a:t>
            </a:r>
            <a:endParaRPr lang="en-US" sz="1750" dirty="0"/>
          </a:p>
        </p:txBody>
      </p:sp>
      <p:sp>
        <p:nvSpPr>
          <p:cNvPr id="12" name="Text 10"/>
          <p:cNvSpPr/>
          <p:nvPr/>
        </p:nvSpPr>
        <p:spPr>
          <a:xfrm>
            <a:off x="793790" y="673060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Method:</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Random Shuffling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(Not sequential).</a:t>
            </a:r>
            <a:endParaRPr lang="en-US" sz="1750" dirty="0"/>
          </a:p>
        </p:txBody>
      </p:sp>
      <p:sp>
        <p:nvSpPr>
          <p:cNvPr id="13" name="Text 11"/>
          <p:cNvSpPr/>
          <p:nvPr/>
        </p:nvSpPr>
        <p:spPr>
          <a:xfrm>
            <a:off x="793790" y="717280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Why: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Ensures model learns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market conditions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not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time dependencies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82955"/>
            <a:ext cx="5338048"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Model Selection And Evaluation </a:t>
            </a:r>
            <a:endParaRPr lang="en-US" sz="2650" dirty="0"/>
          </a:p>
        </p:txBody>
      </p:sp>
      <p:sp>
        <p:nvSpPr>
          <p:cNvPr id="3" name="Text 1"/>
          <p:cNvSpPr/>
          <p:nvPr/>
        </p:nvSpPr>
        <p:spPr>
          <a:xfrm>
            <a:off x="793790" y="1633418"/>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Logistic Regression</a:t>
            </a:r>
            <a:endParaRPr lang="en-US" sz="1650" dirty="0"/>
          </a:p>
        </p:txBody>
      </p:sp>
      <p:sp>
        <p:nvSpPr>
          <p:cNvPr id="4" name="Text 2"/>
          <p:cNvSpPr/>
          <p:nvPr/>
        </p:nvSpPr>
        <p:spPr>
          <a:xfrm>
            <a:off x="793790" y="2069187"/>
            <a:ext cx="7659648" cy="272177"/>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Simple linear baseline to test if crypto follows basic rules</a:t>
            </a:r>
            <a:endParaRPr lang="en-US" sz="1300" dirty="0"/>
          </a:p>
        </p:txBody>
      </p:sp>
      <p:sp>
        <p:nvSpPr>
          <p:cNvPr id="5" name="Text 3"/>
          <p:cNvSpPr/>
          <p:nvPr/>
        </p:nvSpPr>
        <p:spPr>
          <a:xfrm>
            <a:off x="793790" y="2511385"/>
            <a:ext cx="2524244"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Support Vector Machine</a:t>
            </a:r>
            <a:endParaRPr lang="en-US" sz="1650" dirty="0"/>
          </a:p>
        </p:txBody>
      </p:sp>
      <p:sp>
        <p:nvSpPr>
          <p:cNvPr id="6" name="Text 4"/>
          <p:cNvSpPr/>
          <p:nvPr/>
        </p:nvSpPr>
        <p:spPr>
          <a:xfrm>
            <a:off x="793790" y="2947154"/>
            <a:ext cx="7659648" cy="272177"/>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High-dimensional approach for complex decision boundaries</a:t>
            </a:r>
            <a:endParaRPr lang="en-US" sz="1300" dirty="0"/>
          </a:p>
        </p:txBody>
      </p:sp>
      <p:sp>
        <p:nvSpPr>
          <p:cNvPr id="7" name="Text 5"/>
          <p:cNvSpPr/>
          <p:nvPr/>
        </p:nvSpPr>
        <p:spPr>
          <a:xfrm>
            <a:off x="793790" y="3389352"/>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Random Forest</a:t>
            </a:r>
            <a:endParaRPr lang="en-US" sz="1650" dirty="0"/>
          </a:p>
        </p:txBody>
      </p:sp>
      <p:sp>
        <p:nvSpPr>
          <p:cNvPr id="8" name="Text 6"/>
          <p:cNvSpPr/>
          <p:nvPr/>
        </p:nvSpPr>
        <p:spPr>
          <a:xfrm>
            <a:off x="793790" y="3825121"/>
            <a:ext cx="7659648" cy="272177"/>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Ensemble method to capture non-linear patterns through decision trees</a:t>
            </a:r>
            <a:endParaRPr lang="en-US" sz="1300" dirty="0"/>
          </a:p>
        </p:txBody>
      </p:sp>
      <p:sp>
        <p:nvSpPr>
          <p:cNvPr id="9" name="Text 7"/>
          <p:cNvSpPr/>
          <p:nvPr/>
        </p:nvSpPr>
        <p:spPr>
          <a:xfrm>
            <a:off x="793790" y="4267319"/>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XGBoost</a:t>
            </a:r>
            <a:endParaRPr lang="en-US" sz="1650" dirty="0"/>
          </a:p>
        </p:txBody>
      </p:sp>
      <p:sp>
        <p:nvSpPr>
          <p:cNvPr id="10" name="Text 8"/>
          <p:cNvSpPr/>
          <p:nvPr/>
        </p:nvSpPr>
        <p:spPr>
          <a:xfrm>
            <a:off x="793790" y="4703088"/>
            <a:ext cx="7659648" cy="272177"/>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Advanced gradient boosting for maximum pattern recognition</a:t>
            </a:r>
            <a:endParaRPr lang="en-US" sz="1300" dirty="0"/>
          </a:p>
        </p:txBody>
      </p:sp>
      <p:sp>
        <p:nvSpPr>
          <p:cNvPr id="11" name="Text 9"/>
          <p:cNvSpPr/>
          <p:nvPr/>
        </p:nvSpPr>
        <p:spPr>
          <a:xfrm>
            <a:off x="793790" y="5128260"/>
            <a:ext cx="7659648" cy="136088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We employed a "tournament-style" methodology, progressing from simple to complex models. If cryptocurrency markets followed straightforward patterns, Logistic Regression would suffice. By escalating to ensemble methods like Random Forest and XGBoost, we tested whether added complexity translates to improved predictive accuracy—a fundamental question in financial machine learning.  </a:t>
            </a:r>
            <a:endParaRPr lang="en-US" sz="1300" dirty="0"/>
          </a:p>
        </p:txBody>
      </p:sp>
      <p:sp>
        <p:nvSpPr>
          <p:cNvPr id="12" name="Shape 10"/>
          <p:cNvSpPr/>
          <p:nvPr/>
        </p:nvSpPr>
        <p:spPr>
          <a:xfrm>
            <a:off x="8876109" y="1654731"/>
            <a:ext cx="4968002" cy="2976801"/>
          </a:xfrm>
          <a:prstGeom prst="roundRect">
            <a:avLst>
              <a:gd name="adj" fmla="val 2400"/>
            </a:avLst>
          </a:prstGeom>
          <a:solidFill>
            <a:srgbClr val="F2F2F2"/>
          </a:solidFill>
          <a:ln/>
        </p:spPr>
      </p:sp>
      <p:sp>
        <p:nvSpPr>
          <p:cNvPr id="13" name="Shape 11"/>
          <p:cNvSpPr/>
          <p:nvPr/>
        </p:nvSpPr>
        <p:spPr>
          <a:xfrm>
            <a:off x="8867656" y="1654731"/>
            <a:ext cx="4984909" cy="2976801"/>
          </a:xfrm>
          <a:prstGeom prst="roundRect">
            <a:avLst>
              <a:gd name="adj" fmla="val 857"/>
            </a:avLst>
          </a:prstGeom>
          <a:solidFill>
            <a:srgbClr val="F2F2F2"/>
          </a:solidFill>
          <a:ln/>
        </p:spPr>
      </p:sp>
      <p:sp>
        <p:nvSpPr>
          <p:cNvPr id="14" name="Text 12"/>
          <p:cNvSpPr/>
          <p:nvPr/>
        </p:nvSpPr>
        <p:spPr>
          <a:xfrm>
            <a:off x="9037677" y="1782247"/>
            <a:ext cx="4644866" cy="272176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Define the four baseline models</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models = {</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'Logistic Regression': LogisticRegression(max_iter=1000, random_state=42),</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'Random Forest': RandomForestClassifier(random_state=42),</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'XGBoost': GradientBoostingClassifier(random_state=42),</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'SVM': SVC(random_state=42)</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a:t>
            </a:r>
            <a:endParaRPr lang="en-US" sz="1300" dirty="0"/>
          </a:p>
        </p:txBody>
      </p:sp>
      <p:sp>
        <p:nvSpPr>
          <p:cNvPr id="15" name="Shape 13"/>
          <p:cNvSpPr/>
          <p:nvPr/>
        </p:nvSpPr>
        <p:spPr>
          <a:xfrm>
            <a:off x="8876109" y="4822865"/>
            <a:ext cx="4968002" cy="2432447"/>
          </a:xfrm>
          <a:prstGeom prst="roundRect">
            <a:avLst>
              <a:gd name="adj" fmla="val 2937"/>
            </a:avLst>
          </a:prstGeom>
          <a:solidFill>
            <a:srgbClr val="F2F2F2"/>
          </a:solidFill>
          <a:ln/>
        </p:spPr>
      </p:sp>
      <p:sp>
        <p:nvSpPr>
          <p:cNvPr id="16" name="Shape 14"/>
          <p:cNvSpPr/>
          <p:nvPr/>
        </p:nvSpPr>
        <p:spPr>
          <a:xfrm>
            <a:off x="8867656" y="4822865"/>
            <a:ext cx="4984909" cy="2432447"/>
          </a:xfrm>
          <a:prstGeom prst="roundRect">
            <a:avLst>
              <a:gd name="adj" fmla="val 1049"/>
            </a:avLst>
          </a:prstGeom>
          <a:solidFill>
            <a:srgbClr val="F2F2F2"/>
          </a:solidFill>
          <a:ln/>
        </p:spPr>
      </p:sp>
      <p:sp>
        <p:nvSpPr>
          <p:cNvPr id="17" name="Text 15"/>
          <p:cNvSpPr/>
          <p:nvPr/>
        </p:nvSpPr>
        <p:spPr>
          <a:xfrm>
            <a:off x="9037677" y="4950381"/>
            <a:ext cx="4644866" cy="2177415"/>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Training Loop using the Pipeline</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for name, model in models.items():</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clf = Pipeline(steps=[('preprocessor', preprocessor),</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('classifier', model)])</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clf.fit(X_train, y_train)</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y_pred = clf.predict(X_test)</a:t>
            </a:r>
            <a:endParaRPr lang="en-US" sz="1300" dirty="0"/>
          </a:p>
          <a:p>
            <a:pPr algn="l" indent="0" marL="0">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print(f"{name} Accuracy: {accuracy_score(y_test, y_pred):.4f}")</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15089" y="775216"/>
            <a:ext cx="3096816" cy="331946"/>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Hyperparameter Tuning</a:t>
            </a:r>
            <a:endParaRPr lang="en-US" sz="2050" dirty="0"/>
          </a:p>
        </p:txBody>
      </p:sp>
      <p:sp>
        <p:nvSpPr>
          <p:cNvPr id="3" name="Text 1"/>
          <p:cNvSpPr/>
          <p:nvPr/>
        </p:nvSpPr>
        <p:spPr>
          <a:xfrm>
            <a:off x="715089" y="1439108"/>
            <a:ext cx="1748195" cy="207407"/>
          </a:xfrm>
          <a:prstGeom prst="rect">
            <a:avLst/>
          </a:prstGeom>
          <a:noFill/>
          <a:ln/>
        </p:spPr>
        <p:txBody>
          <a:bodyPr wrap="none" lIns="0" tIns="0" rIns="0" bIns="0" rtlCol="0" anchor="t"/>
          <a:lstStyle/>
          <a:p>
            <a:pPr algn="l" indent="0" marL="0">
              <a:lnSpc>
                <a:spcPts val="1600"/>
              </a:lnSpc>
              <a:buNone/>
            </a:pPr>
            <a:r>
              <a:rPr lang="en-US" sz="1300" b="1" dirty="0">
                <a:solidFill>
                  <a:srgbClr val="000000"/>
                </a:solidFill>
                <a:latin typeface="Inter Bold" pitchFamily="34" charset="0"/>
                <a:ea typeface="Inter Bold" pitchFamily="34" charset="-122"/>
                <a:cs typeface="Inter Bold" pitchFamily="34" charset="-120"/>
              </a:rPr>
              <a:t>Conceptual Overview</a:t>
            </a:r>
            <a:endParaRPr lang="en-US" sz="1300" dirty="0"/>
          </a:p>
        </p:txBody>
      </p:sp>
      <p:sp>
        <p:nvSpPr>
          <p:cNvPr id="4" name="Text 2"/>
          <p:cNvSpPr/>
          <p:nvPr/>
        </p:nvSpPr>
        <p:spPr>
          <a:xfrm>
            <a:off x="715089" y="1779270"/>
            <a:ext cx="4139089" cy="212408"/>
          </a:xfrm>
          <a:prstGeom prst="rect">
            <a:avLst/>
          </a:prstGeom>
          <a:noFill/>
          <a:ln/>
        </p:spPr>
        <p:txBody>
          <a:bodyPr wrap="none" lIns="0" tIns="0" rIns="0" bIns="0" rtlCol="0" anchor="t"/>
          <a:lstStyle/>
          <a:p>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GridSearchCV Approach</a:t>
            </a:r>
            <a:endParaRPr lang="en-US" sz="1000" dirty="0"/>
          </a:p>
        </p:txBody>
      </p:sp>
      <p:sp>
        <p:nvSpPr>
          <p:cNvPr id="5" name="Text 3"/>
          <p:cNvSpPr/>
          <p:nvPr/>
        </p:nvSpPr>
        <p:spPr>
          <a:xfrm>
            <a:off x="715089" y="2111097"/>
            <a:ext cx="4139089" cy="637223"/>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Systematic hyperparameter optimization through exhaustive search across parameter combinations, using cross-validation to prevent overfitting.</a:t>
            </a:r>
            <a:endParaRPr lang="en-US" sz="1000" dirty="0"/>
          </a:p>
        </p:txBody>
      </p:sp>
      <p:sp>
        <p:nvSpPr>
          <p:cNvPr id="6" name="Text 4"/>
          <p:cNvSpPr/>
          <p:nvPr/>
        </p:nvSpPr>
        <p:spPr>
          <a:xfrm>
            <a:off x="715089" y="2867739"/>
            <a:ext cx="4139089" cy="212408"/>
          </a:xfrm>
          <a:prstGeom prst="rect">
            <a:avLst/>
          </a:prstGeom>
          <a:noFill/>
          <a:ln/>
        </p:spPr>
        <p:txBody>
          <a:bodyPr wrap="none" lIns="0" tIns="0" rIns="0" bIns="0" rtlCol="0" anchor="t"/>
          <a:lstStyle/>
          <a:p>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Random Forest Tuning</a:t>
            </a:r>
            <a:endParaRPr lang="en-US" sz="1000" dirty="0"/>
          </a:p>
        </p:txBody>
      </p:sp>
      <p:sp>
        <p:nvSpPr>
          <p:cNvPr id="7" name="Text 5"/>
          <p:cNvSpPr/>
          <p:nvPr/>
        </p:nvSpPr>
        <p:spPr>
          <a:xfrm>
            <a:off x="715089" y="3199567"/>
            <a:ext cx="4139089" cy="212408"/>
          </a:xfrm>
          <a:prstGeom prst="rect">
            <a:avLst/>
          </a:prstGeom>
          <a:noFill/>
          <a:ln/>
        </p:spPr>
        <p:txBody>
          <a:bodyPr wrap="none" lIns="0" tIns="0" rIns="0" bIns="0" rtlCol="0" anchor="t"/>
          <a:lstStyle/>
          <a:p>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n_estimators: [50, 100, 200]</a:t>
            </a:r>
            <a:endParaRPr lang="en-US" sz="1000" dirty="0"/>
          </a:p>
        </p:txBody>
      </p:sp>
      <p:sp>
        <p:nvSpPr>
          <p:cNvPr id="8" name="Text 6"/>
          <p:cNvSpPr/>
          <p:nvPr/>
        </p:nvSpPr>
        <p:spPr>
          <a:xfrm>
            <a:off x="715089" y="3531394"/>
            <a:ext cx="4139089" cy="212408"/>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Number of decision trees in the forest</a:t>
            </a:r>
            <a:endParaRPr lang="en-US" sz="1000" dirty="0"/>
          </a:p>
        </p:txBody>
      </p:sp>
      <p:sp>
        <p:nvSpPr>
          <p:cNvPr id="9" name="Text 7"/>
          <p:cNvSpPr/>
          <p:nvPr/>
        </p:nvSpPr>
        <p:spPr>
          <a:xfrm>
            <a:off x="715089" y="3863221"/>
            <a:ext cx="4139089" cy="212408"/>
          </a:xfrm>
          <a:prstGeom prst="rect">
            <a:avLst/>
          </a:prstGeom>
          <a:noFill/>
          <a:ln/>
        </p:spPr>
        <p:txBody>
          <a:bodyPr wrap="none" lIns="0" tIns="0" rIns="0" bIns="0" rtlCol="0" anchor="t"/>
          <a:lstStyle/>
          <a:p>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max_depth: [None, 10, 20]</a:t>
            </a:r>
            <a:endParaRPr lang="en-US" sz="1000" dirty="0"/>
          </a:p>
        </p:txBody>
      </p:sp>
      <p:sp>
        <p:nvSpPr>
          <p:cNvPr id="10" name="Text 8"/>
          <p:cNvSpPr/>
          <p:nvPr/>
        </p:nvSpPr>
        <p:spPr>
          <a:xfrm>
            <a:off x="715089" y="4195048"/>
            <a:ext cx="4139089" cy="212408"/>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Maximum tree depth to prevent memorization of noise</a:t>
            </a:r>
            <a:endParaRPr lang="en-US" sz="1000" dirty="0"/>
          </a:p>
        </p:txBody>
      </p:sp>
      <p:sp>
        <p:nvSpPr>
          <p:cNvPr id="11" name="Text 9"/>
          <p:cNvSpPr/>
          <p:nvPr/>
        </p:nvSpPr>
        <p:spPr>
          <a:xfrm>
            <a:off x="715089" y="4526875"/>
            <a:ext cx="4139089" cy="212408"/>
          </a:xfrm>
          <a:prstGeom prst="rect">
            <a:avLst/>
          </a:prstGeom>
          <a:noFill/>
          <a:ln/>
        </p:spPr>
        <p:txBody>
          <a:bodyPr wrap="none" lIns="0" tIns="0" rIns="0" bIns="0" rtlCol="0" anchor="t"/>
          <a:lstStyle/>
          <a:p>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XGBoost Tuning</a:t>
            </a:r>
            <a:endParaRPr lang="en-US" sz="1000" dirty="0"/>
          </a:p>
        </p:txBody>
      </p:sp>
      <p:sp>
        <p:nvSpPr>
          <p:cNvPr id="12" name="Text 10"/>
          <p:cNvSpPr/>
          <p:nvPr/>
        </p:nvSpPr>
        <p:spPr>
          <a:xfrm>
            <a:off x="715089" y="4858703"/>
            <a:ext cx="4139089" cy="212408"/>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Learning rate optimization</a:t>
            </a:r>
            <a:endParaRPr lang="en-US" sz="1000" dirty="0"/>
          </a:p>
        </p:txBody>
      </p:sp>
      <p:sp>
        <p:nvSpPr>
          <p:cNvPr id="13" name="Text 11"/>
          <p:cNvSpPr/>
          <p:nvPr/>
        </p:nvSpPr>
        <p:spPr>
          <a:xfrm>
            <a:off x="715089" y="5117544"/>
            <a:ext cx="4139089" cy="212408"/>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Number of estimators</a:t>
            </a:r>
            <a:endParaRPr lang="en-US" sz="1000" dirty="0"/>
          </a:p>
        </p:txBody>
      </p:sp>
      <p:sp>
        <p:nvSpPr>
          <p:cNvPr id="14" name="Text 12"/>
          <p:cNvSpPr/>
          <p:nvPr/>
        </p:nvSpPr>
        <p:spPr>
          <a:xfrm>
            <a:off x="715089" y="5376386"/>
            <a:ext cx="4139089" cy="212408"/>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Regularization parameters</a:t>
            </a:r>
            <a:endParaRPr lang="en-US" sz="1000" dirty="0"/>
          </a:p>
        </p:txBody>
      </p:sp>
      <p:sp>
        <p:nvSpPr>
          <p:cNvPr id="15" name="Text 13"/>
          <p:cNvSpPr/>
          <p:nvPr/>
        </p:nvSpPr>
        <p:spPr>
          <a:xfrm>
            <a:off x="715089" y="5708213"/>
            <a:ext cx="4139089" cy="849630"/>
          </a:xfrm>
          <a:prstGeom prst="rect">
            <a:avLst/>
          </a:prstGeom>
          <a:noFill/>
          <a:ln/>
        </p:spPr>
        <p:txBody>
          <a:bodyPr wrap="square" lIns="0" tIns="0" rIns="0" bIns="0" rtlCol="0" anchor="t"/>
          <a:lstStyle/>
          <a:p>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Overfitting Prevention:</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A decision tree allowed to grow too deep will memorize training data noise—like memorizing exam answers rather than understanding concepts. Limiting depth forces models to learn generalizable patterns.</a:t>
            </a:r>
            <a:endParaRPr lang="en-US" sz="1000" dirty="0"/>
          </a:p>
        </p:txBody>
      </p:sp>
      <p:sp>
        <p:nvSpPr>
          <p:cNvPr id="16" name="Text 14"/>
          <p:cNvSpPr/>
          <p:nvPr/>
        </p:nvSpPr>
        <p:spPr>
          <a:xfrm>
            <a:off x="5185648" y="1439108"/>
            <a:ext cx="2547818" cy="207407"/>
          </a:xfrm>
          <a:prstGeom prst="rect">
            <a:avLst/>
          </a:prstGeom>
          <a:noFill/>
          <a:ln/>
        </p:spPr>
        <p:txBody>
          <a:bodyPr wrap="none" lIns="0" tIns="0" rIns="0" bIns="0" rtlCol="0" anchor="t"/>
          <a:lstStyle/>
          <a:p>
            <a:pPr algn="l" indent="0" marL="0">
              <a:lnSpc>
                <a:spcPts val="1600"/>
              </a:lnSpc>
              <a:buNone/>
            </a:pPr>
            <a:r>
              <a:rPr lang="en-US" sz="1300" b="1" dirty="0">
                <a:solidFill>
                  <a:srgbClr val="000000"/>
                </a:solidFill>
                <a:latin typeface="Inter Bold" pitchFamily="34" charset="0"/>
                <a:ea typeface="Inter Bold" pitchFamily="34" charset="-122"/>
                <a:cs typeface="Inter Bold" pitchFamily="34" charset="-120"/>
              </a:rPr>
              <a:t>Hyperparameter Grid Definition</a:t>
            </a:r>
            <a:endParaRPr lang="en-US" sz="1300" dirty="0"/>
          </a:p>
        </p:txBody>
      </p:sp>
      <p:sp>
        <p:nvSpPr>
          <p:cNvPr id="17" name="Shape 15"/>
          <p:cNvSpPr/>
          <p:nvPr/>
        </p:nvSpPr>
        <p:spPr>
          <a:xfrm>
            <a:off x="5185648" y="1795820"/>
            <a:ext cx="4139089" cy="5296853"/>
          </a:xfrm>
          <a:prstGeom prst="roundRect">
            <a:avLst>
              <a:gd name="adj" fmla="val 1348"/>
            </a:avLst>
          </a:prstGeom>
          <a:solidFill>
            <a:srgbClr val="F2F2F2"/>
          </a:solidFill>
          <a:ln/>
        </p:spPr>
      </p:sp>
      <p:sp>
        <p:nvSpPr>
          <p:cNvPr id="18" name="Shape 16"/>
          <p:cNvSpPr/>
          <p:nvPr/>
        </p:nvSpPr>
        <p:spPr>
          <a:xfrm>
            <a:off x="5179100" y="1795820"/>
            <a:ext cx="4152186" cy="5296853"/>
          </a:xfrm>
          <a:prstGeom prst="roundRect">
            <a:avLst>
              <a:gd name="adj" fmla="val 480"/>
            </a:avLst>
          </a:prstGeom>
          <a:solidFill>
            <a:srgbClr val="F2F2F2"/>
          </a:solidFill>
          <a:ln/>
        </p:spPr>
      </p:sp>
      <p:sp>
        <p:nvSpPr>
          <p:cNvPr id="19" name="Text 17"/>
          <p:cNvSpPr/>
          <p:nvPr/>
        </p:nvSpPr>
        <p:spPr>
          <a:xfrm>
            <a:off x="5311854" y="1895356"/>
            <a:ext cx="3886676" cy="5097780"/>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Define hyperparameter grids for all models</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Note: 'classifier__' prefix is required to access model params inside the Pipeline</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param_grids =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'Logistic Regression':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'classifier__C': [0.01, 0.1, 1, 10, 100],</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'classifier__solver': ['liblinear']  # Good for small datasets</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'Random Forest':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'classifier__n_estimators': [50, 100, 200],</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'classifier__max_depth': [None, 10, 20],</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'classifier__min_samples_split': [2, 5]</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'XGBoost':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'classifier__n_estimators': [50, 100],</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'classifier__learning_rate': [0.01, 0.1, 0.2],</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'classifier__max_depth': [3, 5, 7]</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'SVM':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'classifier__C': [0.1, 1, 10],</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'classifier__kernel': ['rbf', 'linear'],</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'classifier__gamma': ['scale', 'auto']</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a:t>
            </a:r>
            <a:endParaRPr lang="en-US" sz="1000" dirty="0"/>
          </a:p>
        </p:txBody>
      </p:sp>
      <p:sp>
        <p:nvSpPr>
          <p:cNvPr id="20" name="Text 18"/>
          <p:cNvSpPr/>
          <p:nvPr/>
        </p:nvSpPr>
        <p:spPr>
          <a:xfrm>
            <a:off x="9656207" y="1439108"/>
            <a:ext cx="2442686" cy="207407"/>
          </a:xfrm>
          <a:prstGeom prst="rect">
            <a:avLst/>
          </a:prstGeom>
          <a:noFill/>
          <a:ln/>
        </p:spPr>
        <p:txBody>
          <a:bodyPr wrap="none" lIns="0" tIns="0" rIns="0" bIns="0" rtlCol="0" anchor="t"/>
          <a:lstStyle/>
          <a:p>
            <a:pPr algn="l" indent="0" marL="0">
              <a:lnSpc>
                <a:spcPts val="1600"/>
              </a:lnSpc>
              <a:buNone/>
            </a:pPr>
            <a:r>
              <a:rPr lang="en-US" sz="1300" b="1" dirty="0">
                <a:solidFill>
                  <a:srgbClr val="000000"/>
                </a:solidFill>
                <a:latin typeface="Inter Bold" pitchFamily="34" charset="0"/>
                <a:ea typeface="Inter Bold" pitchFamily="34" charset="-122"/>
                <a:cs typeface="Inter Bold" pitchFamily="34" charset="-120"/>
              </a:rPr>
              <a:t>GridSearchCV Execution Loop</a:t>
            </a:r>
            <a:endParaRPr lang="en-US" sz="1300" dirty="0"/>
          </a:p>
        </p:txBody>
      </p:sp>
      <p:sp>
        <p:nvSpPr>
          <p:cNvPr id="21" name="Shape 19"/>
          <p:cNvSpPr/>
          <p:nvPr/>
        </p:nvSpPr>
        <p:spPr>
          <a:xfrm>
            <a:off x="9656207" y="1795820"/>
            <a:ext cx="4274225" cy="5509260"/>
          </a:xfrm>
          <a:prstGeom prst="roundRect">
            <a:avLst>
              <a:gd name="adj" fmla="val 1305"/>
            </a:avLst>
          </a:prstGeom>
          <a:solidFill>
            <a:srgbClr val="F2F2F2"/>
          </a:solidFill>
          <a:ln/>
        </p:spPr>
      </p:sp>
      <p:sp>
        <p:nvSpPr>
          <p:cNvPr id="22" name="Shape 20"/>
          <p:cNvSpPr/>
          <p:nvPr/>
        </p:nvSpPr>
        <p:spPr>
          <a:xfrm>
            <a:off x="9649658" y="1795820"/>
            <a:ext cx="4287322" cy="5509260"/>
          </a:xfrm>
          <a:prstGeom prst="roundRect">
            <a:avLst>
              <a:gd name="adj" fmla="val 465"/>
            </a:avLst>
          </a:prstGeom>
          <a:solidFill>
            <a:srgbClr val="F2F2F2"/>
          </a:solidFill>
          <a:ln/>
        </p:spPr>
      </p:sp>
      <p:sp>
        <p:nvSpPr>
          <p:cNvPr id="23" name="Text 21"/>
          <p:cNvSpPr/>
          <p:nvPr/>
        </p:nvSpPr>
        <p:spPr>
          <a:xfrm>
            <a:off x="9782413" y="1895356"/>
            <a:ext cx="4021812" cy="5310188"/>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print("--- Comprehensive Hyperparameter Tuning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best_models = {}</a:t>
            </a:r>
            <a:endParaRPr lang="en-US" sz="1000" dirty="0"/>
          </a:p>
          <a:p>
            <a:pPr algn="l" indent="0" marL="0">
              <a:lnSpc>
                <a:spcPts val="1650"/>
              </a:lnSpc>
              <a:buNone/>
            </a:pP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Loop through each model and perform GridSearchCV</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for name, model in models.items():</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pipeline = Pipeline(steps=[('preprocessor', preprocessor),</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('classifier', model)])</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 Skip tuning if model not in our grid definition (safety check)</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if name in param_grids:</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print(f"\nTuning {name}...")</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grid = GridSearchCV(pipeline, param_grids[name], cv=3, scoring='accuracy', n_jobs=-1)</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grid.fit(X_train, y_train)</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best_score = grid.best_score_</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best_params = grid.best_params_</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test_acc = accuracy_score(y_test, grid.best_estimator_.predict(X_test))</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best_models[name] = {'test_accuracy': test_acc, 'best_params': best_params}</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print(f"Best CV Score: {best_score:.4f}")</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print(f"Test Set Accuracy: {test_acc:.4f}")</a:t>
            </a:r>
            <a:endParaRPr lang="en-US" sz="1000" dirty="0"/>
          </a:p>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        print(f"Best Params: {best_params}")</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794147"/>
            <a:ext cx="6420207" cy="453628"/>
          </a:xfrm>
          <a:prstGeom prst="rect">
            <a:avLst/>
          </a:prstGeom>
          <a:noFill/>
          <a:ln/>
        </p:spPr>
        <p:txBody>
          <a:bodyPr wrap="none" lIns="0" tIns="0" rIns="0" bIns="0" rtlCol="0" anchor="t"/>
          <a:lstStyle/>
          <a:p>
            <a:pPr algn="l" indent="0" marL="0">
              <a:lnSpc>
                <a:spcPts val="3550"/>
              </a:lnSpc>
              <a:buNone/>
            </a:pPr>
            <a:r>
              <a:rPr lang="en-US" sz="2850" b="1" dirty="0">
                <a:solidFill>
                  <a:srgbClr val="000000"/>
                </a:solidFill>
                <a:latin typeface="Inter Bold" pitchFamily="34" charset="0"/>
                <a:ea typeface="Inter Bold" pitchFamily="34" charset="-122"/>
                <a:cs typeface="Inter Bold" pitchFamily="34" charset="-120"/>
              </a:rPr>
              <a:t>Results: The Efficient Market Reality</a:t>
            </a:r>
            <a:endParaRPr lang="en-US" sz="2850" dirty="0"/>
          </a:p>
        </p:txBody>
      </p:sp>
      <p:sp>
        <p:nvSpPr>
          <p:cNvPr id="3" name="Text 1"/>
          <p:cNvSpPr/>
          <p:nvPr/>
        </p:nvSpPr>
        <p:spPr>
          <a:xfrm>
            <a:off x="793790" y="1701403"/>
            <a:ext cx="4313158" cy="340162"/>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Model Performance Comparison</a:t>
            </a:r>
            <a:endParaRPr lang="en-US" sz="2100" dirty="0"/>
          </a:p>
        </p:txBody>
      </p:sp>
      <p:pic>
        <p:nvPicPr>
          <p:cNvPr id="4" name="Image 0" descr="preencoded.png">    </p:cNvPr>
          <p:cNvPicPr>
            <a:picLocks noChangeAspect="1"/>
          </p:cNvPicPr>
          <p:nvPr/>
        </p:nvPicPr>
        <p:blipFill>
          <a:blip r:embed="rId1"/>
          <a:stretch>
            <a:fillRect/>
          </a:stretch>
        </p:blipFill>
        <p:spPr>
          <a:xfrm>
            <a:off x="793790" y="2245638"/>
            <a:ext cx="5040035" cy="2822377"/>
          </a:xfrm>
          <a:prstGeom prst="rect">
            <a:avLst/>
          </a:prstGeom>
        </p:spPr>
      </p:pic>
      <p:sp>
        <p:nvSpPr>
          <p:cNvPr id="5" name="Text 2"/>
          <p:cNvSpPr/>
          <p:nvPr/>
        </p:nvSpPr>
        <p:spPr>
          <a:xfrm>
            <a:off x="793790" y="5272088"/>
            <a:ext cx="2721888" cy="340162"/>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Key Observations</a:t>
            </a:r>
            <a:endParaRPr lang="en-US" sz="2100" dirty="0"/>
          </a:p>
        </p:txBody>
      </p:sp>
      <p:sp>
        <p:nvSpPr>
          <p:cNvPr id="6" name="Text 3"/>
          <p:cNvSpPr/>
          <p:nvPr/>
        </p:nvSpPr>
        <p:spPr>
          <a:xfrm>
            <a:off x="793790" y="5793700"/>
            <a:ext cx="630007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Random Forest achieved the highest test accuracy at 54.00%.</a:t>
            </a:r>
            <a:endParaRPr lang="en-US" sz="1400" dirty="0"/>
          </a:p>
        </p:txBody>
      </p:sp>
      <p:sp>
        <p:nvSpPr>
          <p:cNvPr id="7" name="Text 4"/>
          <p:cNvSpPr/>
          <p:nvPr/>
        </p:nvSpPr>
        <p:spPr>
          <a:xfrm>
            <a:off x="793790" y="6147435"/>
            <a:ext cx="6300073" cy="58054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All models clustered around 50-51% CV scores, indicating market efficiency.</a:t>
            </a:r>
            <a:endParaRPr lang="en-US" sz="1400" dirty="0"/>
          </a:p>
        </p:txBody>
      </p:sp>
      <p:sp>
        <p:nvSpPr>
          <p:cNvPr id="8" name="Text 5"/>
          <p:cNvSpPr/>
          <p:nvPr/>
        </p:nvSpPr>
        <p:spPr>
          <a:xfrm>
            <a:off x="793790" y="6791444"/>
            <a:ext cx="6300073" cy="58054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Performance suggests sentiment alone provides marginal predictive power.</a:t>
            </a:r>
            <a:endParaRPr lang="en-US" sz="1400" dirty="0"/>
          </a:p>
        </p:txBody>
      </p:sp>
      <p:sp>
        <p:nvSpPr>
          <p:cNvPr id="9" name="Text 6"/>
          <p:cNvSpPr/>
          <p:nvPr/>
        </p:nvSpPr>
        <p:spPr>
          <a:xfrm>
            <a:off x="7544157" y="1701403"/>
            <a:ext cx="3602712" cy="340162"/>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Performance Metrics Table</a:t>
            </a:r>
            <a:endParaRPr lang="en-US" sz="2100" dirty="0"/>
          </a:p>
        </p:txBody>
      </p:sp>
      <p:sp>
        <p:nvSpPr>
          <p:cNvPr id="10" name="Shape 7"/>
          <p:cNvSpPr/>
          <p:nvPr/>
        </p:nvSpPr>
        <p:spPr>
          <a:xfrm>
            <a:off x="7544157" y="2245638"/>
            <a:ext cx="6300073" cy="2631043"/>
          </a:xfrm>
          <a:prstGeom prst="roundRect">
            <a:avLst>
              <a:gd name="adj" fmla="val 2897"/>
            </a:avLst>
          </a:prstGeom>
          <a:noFill/>
          <a:ln w="7620">
            <a:solidFill>
              <a:srgbClr val="000000">
                <a:alpha val="8000"/>
              </a:srgbClr>
            </a:solidFill>
            <a:prstDash val="solid"/>
          </a:ln>
        </p:spPr>
      </p:sp>
      <p:sp>
        <p:nvSpPr>
          <p:cNvPr id="11" name="Shape 8"/>
          <p:cNvSpPr/>
          <p:nvPr/>
        </p:nvSpPr>
        <p:spPr>
          <a:xfrm>
            <a:off x="7551777" y="2253258"/>
            <a:ext cx="6284833" cy="523161"/>
          </a:xfrm>
          <a:prstGeom prst="rect">
            <a:avLst/>
          </a:prstGeom>
          <a:solidFill>
            <a:srgbClr val="FFFFFF">
              <a:alpha val="4000"/>
            </a:srgbClr>
          </a:solidFill>
          <a:ln/>
        </p:spPr>
      </p:sp>
      <p:sp>
        <p:nvSpPr>
          <p:cNvPr id="12" name="Text 9"/>
          <p:cNvSpPr/>
          <p:nvPr/>
        </p:nvSpPr>
        <p:spPr>
          <a:xfrm>
            <a:off x="7733467" y="2369701"/>
            <a:ext cx="1728549"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Model</a:t>
            </a:r>
            <a:endParaRPr lang="en-US" sz="1400" dirty="0"/>
          </a:p>
        </p:txBody>
      </p:sp>
      <p:sp>
        <p:nvSpPr>
          <p:cNvPr id="13" name="Text 10"/>
          <p:cNvSpPr/>
          <p:nvPr/>
        </p:nvSpPr>
        <p:spPr>
          <a:xfrm>
            <a:off x="9832538" y="2369701"/>
            <a:ext cx="172414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Best CV Score</a:t>
            </a:r>
            <a:endParaRPr lang="en-US" sz="1400" dirty="0"/>
          </a:p>
        </p:txBody>
      </p:sp>
      <p:sp>
        <p:nvSpPr>
          <p:cNvPr id="14" name="Text 11"/>
          <p:cNvSpPr/>
          <p:nvPr/>
        </p:nvSpPr>
        <p:spPr>
          <a:xfrm>
            <a:off x="11927205" y="2369701"/>
            <a:ext cx="172795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Test Set Accuracy</a:t>
            </a:r>
            <a:endParaRPr lang="en-US" sz="1400" dirty="0"/>
          </a:p>
        </p:txBody>
      </p:sp>
      <p:sp>
        <p:nvSpPr>
          <p:cNvPr id="15" name="Shape 12"/>
          <p:cNvSpPr/>
          <p:nvPr/>
        </p:nvSpPr>
        <p:spPr>
          <a:xfrm>
            <a:off x="7551777" y="2776418"/>
            <a:ext cx="6284833" cy="523161"/>
          </a:xfrm>
          <a:prstGeom prst="rect">
            <a:avLst/>
          </a:prstGeom>
          <a:solidFill>
            <a:srgbClr val="000000">
              <a:alpha val="4000"/>
            </a:srgbClr>
          </a:solidFill>
          <a:ln/>
        </p:spPr>
      </p:sp>
      <p:sp>
        <p:nvSpPr>
          <p:cNvPr id="16" name="Text 13"/>
          <p:cNvSpPr/>
          <p:nvPr/>
        </p:nvSpPr>
        <p:spPr>
          <a:xfrm>
            <a:off x="7733467" y="2892862"/>
            <a:ext cx="1728549"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Logistic Regression</a:t>
            </a:r>
            <a:endParaRPr lang="en-US" sz="1400" dirty="0"/>
          </a:p>
        </p:txBody>
      </p:sp>
      <p:sp>
        <p:nvSpPr>
          <p:cNvPr id="17" name="Text 14"/>
          <p:cNvSpPr/>
          <p:nvPr/>
        </p:nvSpPr>
        <p:spPr>
          <a:xfrm>
            <a:off x="9832538" y="2892862"/>
            <a:ext cx="172414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0.5067</a:t>
            </a:r>
            <a:endParaRPr lang="en-US" sz="1400" dirty="0"/>
          </a:p>
        </p:txBody>
      </p:sp>
      <p:sp>
        <p:nvSpPr>
          <p:cNvPr id="18" name="Text 15"/>
          <p:cNvSpPr/>
          <p:nvPr/>
        </p:nvSpPr>
        <p:spPr>
          <a:xfrm>
            <a:off x="11927205" y="2892862"/>
            <a:ext cx="172795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0.4939</a:t>
            </a:r>
            <a:endParaRPr lang="en-US" sz="1400" dirty="0"/>
          </a:p>
        </p:txBody>
      </p:sp>
      <p:sp>
        <p:nvSpPr>
          <p:cNvPr id="19" name="Shape 16"/>
          <p:cNvSpPr/>
          <p:nvPr/>
        </p:nvSpPr>
        <p:spPr>
          <a:xfrm>
            <a:off x="7551777" y="3299579"/>
            <a:ext cx="6284833" cy="523161"/>
          </a:xfrm>
          <a:prstGeom prst="rect">
            <a:avLst/>
          </a:prstGeom>
          <a:solidFill>
            <a:srgbClr val="FFFFFF">
              <a:alpha val="4000"/>
            </a:srgbClr>
          </a:solidFill>
          <a:ln/>
        </p:spPr>
      </p:sp>
      <p:sp>
        <p:nvSpPr>
          <p:cNvPr id="20" name="Text 17"/>
          <p:cNvSpPr/>
          <p:nvPr/>
        </p:nvSpPr>
        <p:spPr>
          <a:xfrm>
            <a:off x="7733467" y="3416022"/>
            <a:ext cx="1728549"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Random Forest</a:t>
            </a:r>
            <a:endParaRPr lang="en-US" sz="1400" dirty="0"/>
          </a:p>
        </p:txBody>
      </p:sp>
      <p:sp>
        <p:nvSpPr>
          <p:cNvPr id="21" name="Text 18"/>
          <p:cNvSpPr/>
          <p:nvPr/>
        </p:nvSpPr>
        <p:spPr>
          <a:xfrm>
            <a:off x="9832538" y="3416022"/>
            <a:ext cx="172414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0.5055</a:t>
            </a:r>
            <a:endParaRPr lang="en-US" sz="1400" dirty="0"/>
          </a:p>
        </p:txBody>
      </p:sp>
      <p:sp>
        <p:nvSpPr>
          <p:cNvPr id="22" name="Text 19"/>
          <p:cNvSpPr/>
          <p:nvPr/>
        </p:nvSpPr>
        <p:spPr>
          <a:xfrm>
            <a:off x="11927205" y="3416022"/>
            <a:ext cx="172795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0.5400</a:t>
            </a:r>
            <a:endParaRPr lang="en-US" sz="1400" dirty="0"/>
          </a:p>
        </p:txBody>
      </p:sp>
      <p:sp>
        <p:nvSpPr>
          <p:cNvPr id="23" name="Shape 20"/>
          <p:cNvSpPr/>
          <p:nvPr/>
        </p:nvSpPr>
        <p:spPr>
          <a:xfrm>
            <a:off x="7551777" y="3822740"/>
            <a:ext cx="6284833" cy="523161"/>
          </a:xfrm>
          <a:prstGeom prst="rect">
            <a:avLst/>
          </a:prstGeom>
          <a:solidFill>
            <a:srgbClr val="000000">
              <a:alpha val="4000"/>
            </a:srgbClr>
          </a:solidFill>
          <a:ln/>
        </p:spPr>
      </p:sp>
      <p:sp>
        <p:nvSpPr>
          <p:cNvPr id="24" name="Text 21"/>
          <p:cNvSpPr/>
          <p:nvPr/>
        </p:nvSpPr>
        <p:spPr>
          <a:xfrm>
            <a:off x="7733467" y="3939183"/>
            <a:ext cx="1728549"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XGBoost</a:t>
            </a:r>
            <a:endParaRPr lang="en-US" sz="1400" dirty="0"/>
          </a:p>
        </p:txBody>
      </p:sp>
      <p:sp>
        <p:nvSpPr>
          <p:cNvPr id="25" name="Text 22"/>
          <p:cNvSpPr/>
          <p:nvPr/>
        </p:nvSpPr>
        <p:spPr>
          <a:xfrm>
            <a:off x="9832538" y="3939183"/>
            <a:ext cx="172414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0.5133</a:t>
            </a:r>
            <a:endParaRPr lang="en-US" sz="1400" dirty="0"/>
          </a:p>
        </p:txBody>
      </p:sp>
      <p:sp>
        <p:nvSpPr>
          <p:cNvPr id="26" name="Text 23"/>
          <p:cNvSpPr/>
          <p:nvPr/>
        </p:nvSpPr>
        <p:spPr>
          <a:xfrm>
            <a:off x="11927205" y="3939183"/>
            <a:ext cx="172795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0.4673</a:t>
            </a:r>
            <a:endParaRPr lang="en-US" sz="1400" dirty="0"/>
          </a:p>
        </p:txBody>
      </p:sp>
      <p:sp>
        <p:nvSpPr>
          <p:cNvPr id="27" name="Shape 24"/>
          <p:cNvSpPr/>
          <p:nvPr/>
        </p:nvSpPr>
        <p:spPr>
          <a:xfrm>
            <a:off x="7551777" y="4345900"/>
            <a:ext cx="6284833" cy="523161"/>
          </a:xfrm>
          <a:prstGeom prst="rect">
            <a:avLst/>
          </a:prstGeom>
          <a:solidFill>
            <a:srgbClr val="FFFFFF">
              <a:alpha val="4000"/>
            </a:srgbClr>
          </a:solidFill>
          <a:ln/>
        </p:spPr>
      </p:sp>
      <p:sp>
        <p:nvSpPr>
          <p:cNvPr id="28" name="Text 25"/>
          <p:cNvSpPr/>
          <p:nvPr/>
        </p:nvSpPr>
        <p:spPr>
          <a:xfrm>
            <a:off x="7733467" y="4462343"/>
            <a:ext cx="1728549"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SVM</a:t>
            </a:r>
            <a:endParaRPr lang="en-US" sz="1400" dirty="0"/>
          </a:p>
        </p:txBody>
      </p:sp>
      <p:sp>
        <p:nvSpPr>
          <p:cNvPr id="29" name="Text 26"/>
          <p:cNvSpPr/>
          <p:nvPr/>
        </p:nvSpPr>
        <p:spPr>
          <a:xfrm>
            <a:off x="9832538" y="4462343"/>
            <a:ext cx="172414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0.5152</a:t>
            </a:r>
            <a:endParaRPr lang="en-US" sz="1400" dirty="0"/>
          </a:p>
        </p:txBody>
      </p:sp>
      <p:sp>
        <p:nvSpPr>
          <p:cNvPr id="30" name="Text 27"/>
          <p:cNvSpPr/>
          <p:nvPr/>
        </p:nvSpPr>
        <p:spPr>
          <a:xfrm>
            <a:off x="11927205" y="4462343"/>
            <a:ext cx="172795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0.4625</a:t>
            </a:r>
            <a:endParaRPr lang="en-US" sz="1400" dirty="0"/>
          </a:p>
        </p:txBody>
      </p:sp>
      <p:sp>
        <p:nvSpPr>
          <p:cNvPr id="31" name="Text 28"/>
          <p:cNvSpPr/>
          <p:nvPr/>
        </p:nvSpPr>
        <p:spPr>
          <a:xfrm>
            <a:off x="7544157" y="5080754"/>
            <a:ext cx="3220164" cy="340162"/>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Statistical Interpretation</a:t>
            </a:r>
            <a:endParaRPr lang="en-US" sz="2100" dirty="0"/>
          </a:p>
        </p:txBody>
      </p:sp>
      <p:sp>
        <p:nvSpPr>
          <p:cNvPr id="32" name="Text 29"/>
          <p:cNvSpPr/>
          <p:nvPr/>
        </p:nvSpPr>
        <p:spPr>
          <a:xfrm>
            <a:off x="7544157" y="5602367"/>
            <a:ext cx="630007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Accuracy near 50% aligns with the Efficient Market Hypothesis.</a:t>
            </a:r>
            <a:endParaRPr lang="en-US" sz="1400" dirty="0"/>
          </a:p>
        </p:txBody>
      </p:sp>
      <p:sp>
        <p:nvSpPr>
          <p:cNvPr id="33" name="Text 30"/>
          <p:cNvSpPr/>
          <p:nvPr/>
        </p:nvSpPr>
        <p:spPr>
          <a:xfrm>
            <a:off x="7544157" y="5956102"/>
            <a:ext cx="6300073" cy="58054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A 2-4% edge over random chance is statistically significant but practically limited.</a:t>
            </a:r>
            <a:endParaRPr lang="en-US" sz="1400" dirty="0"/>
          </a:p>
        </p:txBody>
      </p:sp>
      <p:sp>
        <p:nvSpPr>
          <p:cNvPr id="34" name="Text 31"/>
          <p:cNvSpPr/>
          <p:nvPr/>
        </p:nvSpPr>
        <p:spPr>
          <a:xfrm>
            <a:off x="7544157" y="6600111"/>
            <a:ext cx="6300073" cy="58054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Results validate that cryptocurrency markets rapidly incorporate sentiment information.</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42461" y="611981"/>
            <a:ext cx="3799880" cy="190857"/>
          </a:xfrm>
          <a:prstGeom prst="rect">
            <a:avLst/>
          </a:prstGeom>
          <a:noFill/>
          <a:ln/>
        </p:spPr>
        <p:txBody>
          <a:bodyPr wrap="none" lIns="0" tIns="0" rIns="0" bIns="0" rtlCol="0" anchor="t"/>
          <a:lstStyle/>
          <a:p>
            <a:pPr algn="l" indent="0" marL="0">
              <a:lnSpc>
                <a:spcPts val="1500"/>
              </a:lnSpc>
              <a:buNone/>
            </a:pPr>
            <a:endParaRPr lang="en-US" sz="900" dirty="0"/>
          </a:p>
        </p:txBody>
      </p:sp>
      <p:pic>
        <p:nvPicPr>
          <p:cNvPr id="3" name="Image 0" descr="preencoded.png">    </p:cNvPr>
          <p:cNvPicPr>
            <a:picLocks noChangeAspect="1"/>
          </p:cNvPicPr>
          <p:nvPr/>
        </p:nvPicPr>
        <p:blipFill>
          <a:blip r:embed="rId1"/>
          <a:stretch>
            <a:fillRect/>
          </a:stretch>
        </p:blipFill>
        <p:spPr>
          <a:xfrm>
            <a:off x="4740950" y="638889"/>
            <a:ext cx="4885968" cy="4071580"/>
          </a:xfrm>
          <a:prstGeom prst="rect">
            <a:avLst/>
          </a:prstGeom>
        </p:spPr>
      </p:pic>
      <p:sp>
        <p:nvSpPr>
          <p:cNvPr id="4" name="Text 1"/>
          <p:cNvSpPr/>
          <p:nvPr/>
        </p:nvSpPr>
        <p:spPr>
          <a:xfrm>
            <a:off x="642461" y="5023604"/>
            <a:ext cx="3076932" cy="29825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Confusion Matrix Analysis</a:t>
            </a:r>
            <a:endParaRPr lang="en-US" sz="1850" dirty="0"/>
          </a:p>
        </p:txBody>
      </p:sp>
      <p:sp>
        <p:nvSpPr>
          <p:cNvPr id="5" name="Text 2"/>
          <p:cNvSpPr/>
          <p:nvPr/>
        </p:nvSpPr>
        <p:spPr>
          <a:xfrm>
            <a:off x="642461" y="5369481"/>
            <a:ext cx="2162770" cy="223599"/>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Inter Bold" pitchFamily="34" charset="0"/>
                <a:ea typeface="Inter Bold" pitchFamily="34" charset="-122"/>
                <a:cs typeface="Inter Bold" pitchFamily="34" charset="-120"/>
              </a:rPr>
              <a:t>Performance Breakdown</a:t>
            </a:r>
            <a:endParaRPr lang="en-US" sz="1400" dirty="0"/>
          </a:p>
        </p:txBody>
      </p:sp>
      <p:sp>
        <p:nvSpPr>
          <p:cNvPr id="6" name="Text 3"/>
          <p:cNvSpPr/>
          <p:nvPr/>
        </p:nvSpPr>
        <p:spPr>
          <a:xfrm>
            <a:off x="642461" y="5772031"/>
            <a:ext cx="13345478" cy="190857"/>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Inter" pitchFamily="34" charset="0"/>
                <a:ea typeface="Inter" pitchFamily="34" charset="-122"/>
                <a:cs typeface="Inter" pitchFamily="34" charset="-120"/>
              </a:rPr>
              <a:t>While 52% accuracy appears underwhelming, context matters. In high-frequency trading, a </a:t>
            </a:r>
            <a:pPr algn="l" indent="0" marL="0">
              <a:lnSpc>
                <a:spcPts val="1500"/>
              </a:lnSpc>
              <a:buNone/>
            </a:pPr>
            <a:r>
              <a:rPr lang="en-US" sz="900" b="1" dirty="0">
                <a:solidFill>
                  <a:srgbClr val="272525"/>
                </a:solidFill>
                <a:latin typeface="Inter" pitchFamily="34" charset="0"/>
                <a:ea typeface="Inter" pitchFamily="34" charset="-122"/>
                <a:cs typeface="Inter" pitchFamily="34" charset="-120"/>
              </a:rPr>
              <a:t>2% edge</a:t>
            </a:r>
            <a:pPr algn="l" indent="0" marL="0">
              <a:lnSpc>
                <a:spcPts val="1500"/>
              </a:lnSpc>
              <a:buNone/>
            </a:pPr>
            <a:r>
              <a:rPr lang="en-US" sz="900" dirty="0">
                <a:solidFill>
                  <a:srgbClr val="272525"/>
                </a:solidFill>
                <a:latin typeface="Inter" pitchFamily="34" charset="0"/>
                <a:ea typeface="Inter" pitchFamily="34" charset="-122"/>
                <a:cs typeface="Inter" pitchFamily="34" charset="-120"/>
              </a:rPr>
              <a:t> over random chance represents statistical significance.</a:t>
            </a:r>
            <a:endParaRPr lang="en-US" sz="900" dirty="0"/>
          </a:p>
        </p:txBody>
      </p:sp>
      <p:sp>
        <p:nvSpPr>
          <p:cNvPr id="7" name="Text 4"/>
          <p:cNvSpPr/>
          <p:nvPr/>
        </p:nvSpPr>
        <p:spPr>
          <a:xfrm>
            <a:off x="642461" y="6097072"/>
            <a:ext cx="13345478" cy="190857"/>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Inter" pitchFamily="34" charset="0"/>
                <a:ea typeface="Inter" pitchFamily="34" charset="-122"/>
                <a:cs typeface="Inter" pitchFamily="34" charset="-120"/>
              </a:rPr>
              <a:t>Our tuned Random Forest model demonstrated slight asymmetry in prediction accuracy, performing marginally better at identifying </a:t>
            </a:r>
            <a:pPr algn="l" indent="0" marL="0">
              <a:lnSpc>
                <a:spcPts val="1500"/>
              </a:lnSpc>
              <a:buNone/>
            </a:pPr>
            <a:r>
              <a:rPr lang="en-US" sz="900" b="1" dirty="0">
                <a:solidFill>
                  <a:srgbClr val="272525"/>
                </a:solidFill>
                <a:latin typeface="Inter" pitchFamily="34" charset="0"/>
                <a:ea typeface="Inter" pitchFamily="34" charset="-122"/>
                <a:cs typeface="Inter" pitchFamily="34" charset="-120"/>
              </a:rPr>
              <a:t>bullish trends</a:t>
            </a:r>
            <a:pPr algn="l" indent="0" marL="0">
              <a:lnSpc>
                <a:spcPts val="1500"/>
              </a:lnSpc>
              <a:buNone/>
            </a:pPr>
            <a:r>
              <a:rPr lang="en-US" sz="900" dirty="0">
                <a:solidFill>
                  <a:srgbClr val="272525"/>
                </a:solidFill>
                <a:latin typeface="Inter" pitchFamily="34" charset="0"/>
                <a:ea typeface="Inter" pitchFamily="34" charset="-122"/>
                <a:cs typeface="Inter" pitchFamily="34" charset="-120"/>
              </a:rPr>
              <a:t> compared to bearish movements.</a:t>
            </a:r>
            <a:endParaRPr lang="en-US" sz="900" dirty="0"/>
          </a:p>
        </p:txBody>
      </p:sp>
      <p:sp>
        <p:nvSpPr>
          <p:cNvPr id="8" name="Text 5"/>
          <p:cNvSpPr/>
          <p:nvPr/>
        </p:nvSpPr>
        <p:spPr>
          <a:xfrm>
            <a:off x="642461" y="6422112"/>
            <a:ext cx="13345478" cy="190857"/>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Inter" pitchFamily="34" charset="0"/>
                <a:ea typeface="Inter" pitchFamily="34" charset="-122"/>
                <a:cs typeface="Inter" pitchFamily="34" charset="-120"/>
              </a:rPr>
              <a:t>However, this edge is insufficient as a standalone trading strategy without additional signals, risk management, and transaction cost considerations.</a:t>
            </a:r>
            <a:endParaRPr lang="en-US" sz="900" dirty="0"/>
          </a:p>
        </p:txBody>
      </p:sp>
      <p:sp>
        <p:nvSpPr>
          <p:cNvPr id="9" name="Text 6"/>
          <p:cNvSpPr/>
          <p:nvPr/>
        </p:nvSpPr>
        <p:spPr>
          <a:xfrm>
            <a:off x="642461" y="6747153"/>
            <a:ext cx="13345478" cy="190857"/>
          </a:xfrm>
          <a:prstGeom prst="rect">
            <a:avLst/>
          </a:prstGeom>
          <a:noFill/>
          <a:ln/>
        </p:spPr>
        <p:txBody>
          <a:bodyPr wrap="none" lIns="0" tIns="0" rIns="0" bIns="0" rtlCol="0" anchor="t"/>
          <a:lstStyle/>
          <a:p>
            <a:pPr algn="l" indent="0" marL="0">
              <a:lnSpc>
                <a:spcPts val="1500"/>
              </a:lnSpc>
              <a:buNone/>
            </a:pPr>
            <a:r>
              <a:rPr lang="en-US" sz="900" b="1" dirty="0">
                <a:solidFill>
                  <a:srgbClr val="272525"/>
                </a:solidFill>
                <a:latin typeface="Inter" pitchFamily="34" charset="0"/>
                <a:ea typeface="Inter" pitchFamily="34" charset="-122"/>
                <a:cs typeface="Inter" pitchFamily="34" charset="-120"/>
              </a:rPr>
              <a:t>Key Metrics</a:t>
            </a:r>
            <a:endParaRPr lang="en-US" sz="900" dirty="0"/>
          </a:p>
        </p:txBody>
      </p:sp>
      <p:sp>
        <p:nvSpPr>
          <p:cNvPr id="10" name="Text 7"/>
          <p:cNvSpPr/>
          <p:nvPr/>
        </p:nvSpPr>
        <p:spPr>
          <a:xfrm>
            <a:off x="642461" y="7072193"/>
            <a:ext cx="13345478" cy="190857"/>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272525"/>
                </a:solidFill>
                <a:latin typeface="Inter" pitchFamily="34" charset="0"/>
                <a:ea typeface="Inter" pitchFamily="34" charset="-122"/>
                <a:cs typeface="Inter" pitchFamily="34" charset="-120"/>
              </a:rPr>
              <a:t>True Positives:</a:t>
            </a:r>
            <a:pPr algn="l" indent="0" marL="0">
              <a:lnSpc>
                <a:spcPts val="1500"/>
              </a:lnSpc>
              <a:buNone/>
            </a:pPr>
            <a:r>
              <a:rPr lang="en-US" sz="900" dirty="0">
                <a:solidFill>
                  <a:srgbClr val="272525"/>
                </a:solidFill>
                <a:latin typeface="Inter" pitchFamily="34" charset="0"/>
                <a:ea typeface="Inter" pitchFamily="34" charset="-122"/>
                <a:cs typeface="Inter" pitchFamily="34" charset="-120"/>
              </a:rPr>
              <a:t> Correctly identified upward movements</a:t>
            </a:r>
            <a:endParaRPr lang="en-US" sz="900" dirty="0"/>
          </a:p>
        </p:txBody>
      </p:sp>
      <p:sp>
        <p:nvSpPr>
          <p:cNvPr id="11" name="Text 8"/>
          <p:cNvSpPr/>
          <p:nvPr/>
        </p:nvSpPr>
        <p:spPr>
          <a:xfrm>
            <a:off x="642461" y="7304723"/>
            <a:ext cx="13345478" cy="190857"/>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272525"/>
                </a:solidFill>
                <a:latin typeface="Inter" pitchFamily="34" charset="0"/>
                <a:ea typeface="Inter" pitchFamily="34" charset="-122"/>
                <a:cs typeface="Inter" pitchFamily="34" charset="-120"/>
              </a:rPr>
              <a:t>False Negatives:</a:t>
            </a:r>
            <a:pPr algn="l" indent="0" marL="0">
              <a:lnSpc>
                <a:spcPts val="1500"/>
              </a:lnSpc>
              <a:buNone/>
            </a:pPr>
            <a:r>
              <a:rPr lang="en-US" sz="900" dirty="0">
                <a:solidFill>
                  <a:srgbClr val="272525"/>
                </a:solidFill>
                <a:latin typeface="Inter" pitchFamily="34" charset="0"/>
                <a:ea typeface="Inter" pitchFamily="34" charset="-122"/>
                <a:cs typeface="Inter" pitchFamily="34" charset="-120"/>
              </a:rPr>
              <a:t> Missed bullish opportunities</a:t>
            </a:r>
            <a:endParaRPr lang="en-US" sz="900" dirty="0"/>
          </a:p>
        </p:txBody>
      </p:sp>
      <p:sp>
        <p:nvSpPr>
          <p:cNvPr id="12" name="Text 9"/>
          <p:cNvSpPr/>
          <p:nvPr/>
        </p:nvSpPr>
        <p:spPr>
          <a:xfrm>
            <a:off x="642461" y="7537252"/>
            <a:ext cx="13345478" cy="190857"/>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272525"/>
                </a:solidFill>
                <a:latin typeface="Inter" pitchFamily="34" charset="0"/>
                <a:ea typeface="Inter" pitchFamily="34" charset="-122"/>
                <a:cs typeface="Inter" pitchFamily="34" charset="-120"/>
              </a:rPr>
              <a:t>Precision/Recall:</a:t>
            </a:r>
            <a:pPr algn="l" indent="0" marL="0">
              <a:lnSpc>
                <a:spcPts val="1500"/>
              </a:lnSpc>
              <a:buNone/>
            </a:pPr>
            <a:r>
              <a:rPr lang="en-US" sz="900" dirty="0">
                <a:solidFill>
                  <a:srgbClr val="272525"/>
                </a:solidFill>
                <a:latin typeface="Inter" pitchFamily="34" charset="0"/>
                <a:ea typeface="Inter" pitchFamily="34" charset="-122"/>
                <a:cs typeface="Inter" pitchFamily="34" charset="-120"/>
              </a:rPr>
              <a:t> Balanced but modest scores</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87241" y="790813"/>
            <a:ext cx="6552724" cy="667703"/>
          </a:xfrm>
          <a:prstGeom prst="rect">
            <a:avLst/>
          </a:prstGeom>
          <a:noFill/>
          <a:ln/>
        </p:spPr>
        <p:txBody>
          <a:bodyPr wrap="none" lIns="0" tIns="0" rIns="0" bIns="0" rtlCol="0" anchor="t"/>
          <a:lstStyle/>
          <a:p>
            <a:pPr algn="l" indent="0" marL="0">
              <a:lnSpc>
                <a:spcPts val="5250"/>
              </a:lnSpc>
              <a:buNone/>
            </a:pPr>
            <a:r>
              <a:rPr lang="en-US" sz="4200" b="1" dirty="0">
                <a:solidFill>
                  <a:srgbClr val="000000"/>
                </a:solidFill>
                <a:latin typeface="Inter Bold" pitchFamily="34" charset="0"/>
                <a:ea typeface="Inter Bold" pitchFamily="34" charset="-122"/>
                <a:cs typeface="Inter Bold" pitchFamily="34" charset="-120"/>
              </a:rPr>
              <a:t>Why Not 90% Accuracy?</a:t>
            </a:r>
            <a:endParaRPr lang="en-US" sz="4200" dirty="0"/>
          </a:p>
        </p:txBody>
      </p:sp>
      <p:sp>
        <p:nvSpPr>
          <p:cNvPr id="3" name="Text 1"/>
          <p:cNvSpPr/>
          <p:nvPr/>
        </p:nvSpPr>
        <p:spPr>
          <a:xfrm>
            <a:off x="787241" y="1779032"/>
            <a:ext cx="13055918" cy="683895"/>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Our model's predictive accuracy, while statistically significant, did not reach the high percentages often desired. This outcome highlights fundamental realities of financial markets and inherent machine learning limitations.</a:t>
            </a:r>
            <a:endParaRPr lang="en-US" sz="1650" dirty="0"/>
          </a:p>
        </p:txBody>
      </p:sp>
      <p:sp>
        <p:nvSpPr>
          <p:cNvPr id="4" name="Shape 2"/>
          <p:cNvSpPr/>
          <p:nvPr/>
        </p:nvSpPr>
        <p:spPr>
          <a:xfrm>
            <a:off x="787241" y="2703314"/>
            <a:ext cx="4209574" cy="3811191"/>
          </a:xfrm>
          <a:prstGeom prst="roundRect">
            <a:avLst>
              <a:gd name="adj" fmla="val 3839"/>
            </a:avLst>
          </a:prstGeom>
          <a:solidFill>
            <a:srgbClr val="FFFFFF"/>
          </a:solidFill>
          <a:ln w="30480">
            <a:solidFill>
              <a:srgbClr val="C0C1D7"/>
            </a:solidFill>
            <a:prstDash val="solid"/>
          </a:ln>
        </p:spPr>
      </p:sp>
      <p:sp>
        <p:nvSpPr>
          <p:cNvPr id="5" name="Shape 3"/>
          <p:cNvSpPr/>
          <p:nvPr/>
        </p:nvSpPr>
        <p:spPr>
          <a:xfrm>
            <a:off x="756761" y="2703314"/>
            <a:ext cx="121920" cy="3811191"/>
          </a:xfrm>
          <a:prstGeom prst="roundRect">
            <a:avLst>
              <a:gd name="adj" fmla="val 73619"/>
            </a:avLst>
          </a:prstGeom>
          <a:solidFill>
            <a:srgbClr val="4950BC"/>
          </a:solidFill>
          <a:ln/>
        </p:spPr>
      </p:sp>
      <p:sp>
        <p:nvSpPr>
          <p:cNvPr id="6" name="Text 4"/>
          <p:cNvSpPr/>
          <p:nvPr/>
        </p:nvSpPr>
        <p:spPr>
          <a:xfrm>
            <a:off x="1122759" y="2947392"/>
            <a:ext cx="3205520" cy="400645"/>
          </a:xfrm>
          <a:prstGeom prst="rect">
            <a:avLst/>
          </a:prstGeom>
          <a:noFill/>
          <a:ln/>
        </p:spPr>
        <p:txBody>
          <a:bodyPr wrap="none" lIns="0" tIns="0" rIns="0" bIns="0" rtlCol="0" anchor="t"/>
          <a:lstStyle/>
          <a:p>
            <a:pPr algn="l" indent="0" marL="0">
              <a:lnSpc>
                <a:spcPts val="3150"/>
              </a:lnSpc>
              <a:buNone/>
            </a:pPr>
            <a:r>
              <a:rPr lang="en-US" sz="2500" b="1" dirty="0">
                <a:solidFill>
                  <a:srgbClr val="272525"/>
                </a:solidFill>
                <a:latin typeface="Inter Bold" pitchFamily="34" charset="0"/>
                <a:ea typeface="Inter Bold" pitchFamily="34" charset="-122"/>
                <a:cs typeface="Inter Bold" pitchFamily="34" charset="-120"/>
              </a:rPr>
              <a:t>Data Limitation</a:t>
            </a:r>
            <a:endParaRPr lang="en-US" sz="2500" dirty="0"/>
          </a:p>
        </p:txBody>
      </p:sp>
      <p:sp>
        <p:nvSpPr>
          <p:cNvPr id="7" name="Text 5"/>
          <p:cNvSpPr/>
          <p:nvPr/>
        </p:nvSpPr>
        <p:spPr>
          <a:xfrm>
            <a:off x="1122759" y="3476149"/>
            <a:ext cx="3629978" cy="2735580"/>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A dataset of 2,000 rows is considerably small for training robust machine learning models, especially in complex and dynamic domains like financial markets. More extensive data would likely improve model generalization and performance.</a:t>
            </a:r>
            <a:endParaRPr lang="en-US" sz="1650" dirty="0"/>
          </a:p>
        </p:txBody>
      </p:sp>
      <p:sp>
        <p:nvSpPr>
          <p:cNvPr id="8" name="Shape 6"/>
          <p:cNvSpPr/>
          <p:nvPr/>
        </p:nvSpPr>
        <p:spPr>
          <a:xfrm>
            <a:off x="5210413" y="2703314"/>
            <a:ext cx="4209574" cy="3811191"/>
          </a:xfrm>
          <a:prstGeom prst="roundRect">
            <a:avLst>
              <a:gd name="adj" fmla="val 3839"/>
            </a:avLst>
          </a:prstGeom>
          <a:solidFill>
            <a:srgbClr val="FFFFFF"/>
          </a:solidFill>
          <a:ln w="30480">
            <a:solidFill>
              <a:srgbClr val="C0C1D7"/>
            </a:solidFill>
            <a:prstDash val="solid"/>
          </a:ln>
        </p:spPr>
      </p:sp>
      <p:sp>
        <p:nvSpPr>
          <p:cNvPr id="9" name="Shape 7"/>
          <p:cNvSpPr/>
          <p:nvPr/>
        </p:nvSpPr>
        <p:spPr>
          <a:xfrm>
            <a:off x="5179933" y="2703314"/>
            <a:ext cx="121920" cy="3811191"/>
          </a:xfrm>
          <a:prstGeom prst="roundRect">
            <a:avLst>
              <a:gd name="adj" fmla="val 73619"/>
            </a:avLst>
          </a:prstGeom>
          <a:solidFill>
            <a:srgbClr val="4950BC"/>
          </a:solidFill>
          <a:ln/>
        </p:spPr>
      </p:sp>
      <p:sp>
        <p:nvSpPr>
          <p:cNvPr id="10" name="Text 8"/>
          <p:cNvSpPr/>
          <p:nvPr/>
        </p:nvSpPr>
        <p:spPr>
          <a:xfrm>
            <a:off x="5545931" y="2947392"/>
            <a:ext cx="3253502" cy="400645"/>
          </a:xfrm>
          <a:prstGeom prst="rect">
            <a:avLst/>
          </a:prstGeom>
          <a:noFill/>
          <a:ln/>
        </p:spPr>
        <p:txBody>
          <a:bodyPr wrap="none" lIns="0" tIns="0" rIns="0" bIns="0" rtlCol="0" anchor="t"/>
          <a:lstStyle/>
          <a:p>
            <a:pPr algn="l" indent="0" marL="0">
              <a:lnSpc>
                <a:spcPts val="3150"/>
              </a:lnSpc>
              <a:buNone/>
            </a:pPr>
            <a:r>
              <a:rPr lang="en-US" sz="2500" b="1" dirty="0">
                <a:solidFill>
                  <a:srgbClr val="272525"/>
                </a:solidFill>
                <a:latin typeface="Inter Bold" pitchFamily="34" charset="0"/>
                <a:ea typeface="Inter Bold" pitchFamily="34" charset="-122"/>
                <a:cs typeface="Inter Bold" pitchFamily="34" charset="-120"/>
              </a:rPr>
              <a:t>Market Stochasticity</a:t>
            </a:r>
            <a:endParaRPr lang="en-US" sz="2500" dirty="0"/>
          </a:p>
        </p:txBody>
      </p:sp>
      <p:sp>
        <p:nvSpPr>
          <p:cNvPr id="11" name="Text 9"/>
          <p:cNvSpPr/>
          <p:nvPr/>
        </p:nvSpPr>
        <p:spPr>
          <a:xfrm>
            <a:off x="5545931" y="3476149"/>
            <a:ext cx="3629978" cy="239363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Financial markets are inherently stochastic and non-deterministic. The pursuit of a "Holy Grail" of 90% predictable returns is a fallacy; markets are designed to be efficient, making consistent high predictability extremely difficult.</a:t>
            </a:r>
            <a:endParaRPr lang="en-US" sz="1650" dirty="0"/>
          </a:p>
        </p:txBody>
      </p:sp>
      <p:sp>
        <p:nvSpPr>
          <p:cNvPr id="12" name="Shape 10"/>
          <p:cNvSpPr/>
          <p:nvPr/>
        </p:nvSpPr>
        <p:spPr>
          <a:xfrm>
            <a:off x="9633585" y="2703314"/>
            <a:ext cx="4209574" cy="3811191"/>
          </a:xfrm>
          <a:prstGeom prst="roundRect">
            <a:avLst>
              <a:gd name="adj" fmla="val 3839"/>
            </a:avLst>
          </a:prstGeom>
          <a:solidFill>
            <a:srgbClr val="FFFFFF"/>
          </a:solidFill>
          <a:ln w="30480">
            <a:solidFill>
              <a:srgbClr val="C0C1D7"/>
            </a:solidFill>
            <a:prstDash val="solid"/>
          </a:ln>
        </p:spPr>
      </p:sp>
      <p:sp>
        <p:nvSpPr>
          <p:cNvPr id="13" name="Shape 11"/>
          <p:cNvSpPr/>
          <p:nvPr/>
        </p:nvSpPr>
        <p:spPr>
          <a:xfrm>
            <a:off x="9603105" y="2703314"/>
            <a:ext cx="121920" cy="3811191"/>
          </a:xfrm>
          <a:prstGeom prst="roundRect">
            <a:avLst>
              <a:gd name="adj" fmla="val 73619"/>
            </a:avLst>
          </a:prstGeom>
          <a:solidFill>
            <a:srgbClr val="4950BC"/>
          </a:solidFill>
          <a:ln/>
        </p:spPr>
      </p:sp>
      <p:sp>
        <p:nvSpPr>
          <p:cNvPr id="14" name="Text 12"/>
          <p:cNvSpPr/>
          <p:nvPr/>
        </p:nvSpPr>
        <p:spPr>
          <a:xfrm>
            <a:off x="9969103" y="2947392"/>
            <a:ext cx="3629978" cy="801291"/>
          </a:xfrm>
          <a:prstGeom prst="rect">
            <a:avLst/>
          </a:prstGeom>
          <a:noFill/>
          <a:ln/>
        </p:spPr>
        <p:txBody>
          <a:bodyPr wrap="square" lIns="0" tIns="0" rIns="0" bIns="0" rtlCol="0" anchor="t"/>
          <a:lstStyle/>
          <a:p>
            <a:pPr algn="l" indent="0" marL="0">
              <a:lnSpc>
                <a:spcPts val="3150"/>
              </a:lnSpc>
              <a:buNone/>
            </a:pPr>
            <a:r>
              <a:rPr lang="en-US" sz="2500" b="1" dirty="0">
                <a:solidFill>
                  <a:srgbClr val="272525"/>
                </a:solidFill>
                <a:latin typeface="Inter Bold" pitchFamily="34" charset="0"/>
                <a:ea typeface="Inter Bold" pitchFamily="34" charset="-122"/>
                <a:cs typeface="Inter Bold" pitchFamily="34" charset="-120"/>
              </a:rPr>
              <a:t>Sentiment as a "Weak Learner"</a:t>
            </a:r>
            <a:endParaRPr lang="en-US" sz="2500" dirty="0"/>
          </a:p>
        </p:txBody>
      </p:sp>
      <p:sp>
        <p:nvSpPr>
          <p:cNvPr id="15" name="Text 13"/>
          <p:cNvSpPr/>
          <p:nvPr/>
        </p:nvSpPr>
        <p:spPr>
          <a:xfrm>
            <a:off x="9969103" y="3876794"/>
            <a:ext cx="3629978" cy="239363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While relevant, sentiment data often acts as a "weak learner" feature. It provides a signal, but it's just one piece of a much larger, noisy puzzle of market drivers, making it insufficient for high-accuracy predictions on its own.</a:t>
            </a:r>
            <a:endParaRPr lang="en-US" sz="1650" dirty="0"/>
          </a:p>
        </p:txBody>
      </p:sp>
      <p:sp>
        <p:nvSpPr>
          <p:cNvPr id="16" name="Text 14"/>
          <p:cNvSpPr/>
          <p:nvPr/>
        </p:nvSpPr>
        <p:spPr>
          <a:xfrm>
            <a:off x="787241" y="6754892"/>
            <a:ext cx="13055918" cy="683895"/>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Our results implicitly validate the Efficient Market Hypothesis: sentiment is rapidly incorporated into prices, and predicting crypto markets with simple data is profoundly challenging. The high 'noise' in crypto requires far more sophisticated approaches.</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792361"/>
            <a:ext cx="5799534" cy="481965"/>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Conclusion &amp; Future Directions</a:t>
            </a:r>
            <a:endParaRPr lang="en-US" sz="3000" dirty="0"/>
          </a:p>
        </p:txBody>
      </p:sp>
      <p:sp>
        <p:nvSpPr>
          <p:cNvPr id="3" name="Text 1"/>
          <p:cNvSpPr/>
          <p:nvPr/>
        </p:nvSpPr>
        <p:spPr>
          <a:xfrm>
            <a:off x="793790" y="1756291"/>
            <a:ext cx="2892028" cy="361474"/>
          </a:xfrm>
          <a:prstGeom prst="rect">
            <a:avLst/>
          </a:prstGeom>
          <a:noFill/>
          <a:ln/>
        </p:spPr>
        <p:txBody>
          <a:bodyPr wrap="none" lIns="0" tIns="0" rIns="0" bIns="0" rtlCol="0" anchor="t"/>
          <a:lstStyle/>
          <a:p>
            <a:pPr algn="l" indent="0" marL="0">
              <a:lnSpc>
                <a:spcPts val="2800"/>
              </a:lnSpc>
              <a:buNone/>
            </a:pPr>
            <a:r>
              <a:rPr lang="en-US" sz="2250" b="1" dirty="0">
                <a:solidFill>
                  <a:srgbClr val="000000"/>
                </a:solidFill>
                <a:latin typeface="Inter Bold" pitchFamily="34" charset="0"/>
                <a:ea typeface="Inter Bold" pitchFamily="34" charset="-122"/>
                <a:cs typeface="Inter Bold" pitchFamily="34" charset="-120"/>
              </a:rPr>
              <a:t>Key Findings</a:t>
            </a:r>
            <a:endParaRPr lang="en-US" sz="2250" dirty="0"/>
          </a:p>
        </p:txBody>
      </p:sp>
      <p:sp>
        <p:nvSpPr>
          <p:cNvPr id="4" name="Text 2"/>
          <p:cNvSpPr/>
          <p:nvPr/>
        </p:nvSpPr>
        <p:spPr>
          <a:xfrm>
            <a:off x="793790" y="2310527"/>
            <a:ext cx="3988951" cy="154185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Marginal Predictive Edge:</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Sentiment analysis provides a </a:t>
            </a:r>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2.1% advantage</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over random guessing—statistically significant but insufficient as a standalone strategy.</a:t>
            </a:r>
            <a:endParaRPr lang="en-US" sz="1500" dirty="0"/>
          </a:p>
        </p:txBody>
      </p:sp>
      <p:sp>
        <p:nvSpPr>
          <p:cNvPr id="5" name="Text 3"/>
          <p:cNvSpPr/>
          <p:nvPr/>
        </p:nvSpPr>
        <p:spPr>
          <a:xfrm>
            <a:off x="793790" y="3919776"/>
            <a:ext cx="3988951" cy="925116"/>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Theoretical Validation: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Results empirically support market efficiency theory in cryptocurrency markets.</a:t>
            </a:r>
            <a:endParaRPr lang="en-US" sz="1500" dirty="0"/>
          </a:p>
        </p:txBody>
      </p:sp>
      <p:pic>
        <p:nvPicPr>
          <p:cNvPr id="6" name="Image 0" descr="preencoded.png">    </p:cNvPr>
          <p:cNvPicPr>
            <a:picLocks noChangeAspect="1"/>
          </p:cNvPicPr>
          <p:nvPr/>
        </p:nvPicPr>
        <p:blipFill>
          <a:blip r:embed="rId1"/>
          <a:stretch>
            <a:fillRect/>
          </a:stretch>
        </p:blipFill>
        <p:spPr>
          <a:xfrm>
            <a:off x="793790" y="5061704"/>
            <a:ext cx="240983" cy="240983"/>
          </a:xfrm>
          <a:prstGeom prst="rect">
            <a:avLst/>
          </a:prstGeom>
        </p:spPr>
      </p:pic>
      <p:sp>
        <p:nvSpPr>
          <p:cNvPr id="7" name="Text 4"/>
          <p:cNvSpPr/>
          <p:nvPr/>
        </p:nvSpPr>
        <p:spPr>
          <a:xfrm>
            <a:off x="5260658" y="1756291"/>
            <a:ext cx="3813096" cy="361474"/>
          </a:xfrm>
          <a:prstGeom prst="rect">
            <a:avLst/>
          </a:prstGeom>
          <a:noFill/>
          <a:ln/>
        </p:spPr>
        <p:txBody>
          <a:bodyPr wrap="none" lIns="0" tIns="0" rIns="0" bIns="0" rtlCol="0" anchor="t"/>
          <a:lstStyle/>
          <a:p>
            <a:pPr algn="l" indent="0" marL="0">
              <a:lnSpc>
                <a:spcPts val="2800"/>
              </a:lnSpc>
              <a:buNone/>
            </a:pPr>
            <a:r>
              <a:rPr lang="en-US" sz="2250" b="1" dirty="0">
                <a:solidFill>
                  <a:srgbClr val="000000"/>
                </a:solidFill>
                <a:latin typeface="Inter Bold" pitchFamily="34" charset="0"/>
                <a:ea typeface="Inter Bold" pitchFamily="34" charset="-122"/>
                <a:cs typeface="Inter Bold" pitchFamily="34" charset="-120"/>
              </a:rPr>
              <a:t>Future Research Directions</a:t>
            </a:r>
            <a:endParaRPr lang="en-US" sz="2250" dirty="0"/>
          </a:p>
        </p:txBody>
      </p:sp>
      <p:sp>
        <p:nvSpPr>
          <p:cNvPr id="8" name="Text 5"/>
          <p:cNvSpPr/>
          <p:nvPr/>
        </p:nvSpPr>
        <p:spPr>
          <a:xfrm>
            <a:off x="5260658" y="2310527"/>
            <a:ext cx="3988951" cy="154185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LSTM Time-Series Models: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Incorporate temporal dependencies and momentum indicators to analyze price trends over sequential time windows rather than isolated snapshots.</a:t>
            </a:r>
            <a:endParaRPr lang="en-US" sz="1500" dirty="0"/>
          </a:p>
        </p:txBody>
      </p:sp>
      <p:sp>
        <p:nvSpPr>
          <p:cNvPr id="9" name="Text 6"/>
          <p:cNvSpPr/>
          <p:nvPr/>
        </p:nvSpPr>
        <p:spPr>
          <a:xfrm>
            <a:off x="5260658" y="3919776"/>
            <a:ext cx="3988951" cy="154185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Natural Language Processing:</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Process raw social media content (tweets, Reddit posts) directly rather than relying on pre-aggregated sentiment scores, potentially capturing nuanced signals.</a:t>
            </a:r>
            <a:endParaRPr lang="en-US" sz="1500" dirty="0"/>
          </a:p>
        </p:txBody>
      </p:sp>
      <p:sp>
        <p:nvSpPr>
          <p:cNvPr id="10" name="Text 7"/>
          <p:cNvSpPr/>
          <p:nvPr/>
        </p:nvSpPr>
        <p:spPr>
          <a:xfrm>
            <a:off x="5260658" y="5529024"/>
            <a:ext cx="3988951" cy="1233487"/>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Hybrid Ensemble Approaches: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Combine sentiment models with technical analysis and on-chain metrics for comprehensive multi-signal strategy.</a:t>
            </a:r>
            <a:endParaRPr lang="en-US" sz="1500" dirty="0"/>
          </a:p>
        </p:txBody>
      </p:sp>
      <p:pic>
        <p:nvPicPr>
          <p:cNvPr id="11" name="Image 1" descr="preencoded.png">    </p:cNvPr>
          <p:cNvPicPr>
            <a:picLocks noChangeAspect="1"/>
          </p:cNvPicPr>
          <p:nvPr/>
        </p:nvPicPr>
        <p:blipFill>
          <a:blip r:embed="rId2"/>
          <a:stretch>
            <a:fillRect/>
          </a:stretch>
        </p:blipFill>
        <p:spPr>
          <a:xfrm>
            <a:off x="5260658" y="6979325"/>
            <a:ext cx="240983" cy="240983"/>
          </a:xfrm>
          <a:prstGeom prst="rect">
            <a:avLst/>
          </a:prstGeom>
        </p:spPr>
      </p:pic>
      <p:sp>
        <p:nvSpPr>
          <p:cNvPr id="12" name="Text 8"/>
          <p:cNvSpPr/>
          <p:nvPr/>
        </p:nvSpPr>
        <p:spPr>
          <a:xfrm>
            <a:off x="9727525" y="1756291"/>
            <a:ext cx="4124087" cy="722948"/>
          </a:xfrm>
          <a:prstGeom prst="rect">
            <a:avLst/>
          </a:prstGeom>
          <a:noFill/>
          <a:ln/>
        </p:spPr>
        <p:txBody>
          <a:bodyPr wrap="square" lIns="0" tIns="0" rIns="0" bIns="0" rtlCol="0" anchor="t"/>
          <a:lstStyle/>
          <a:p>
            <a:pPr algn="l" indent="0" marL="0">
              <a:lnSpc>
                <a:spcPts val="2800"/>
              </a:lnSpc>
              <a:buNone/>
            </a:pPr>
            <a:r>
              <a:rPr lang="en-US" sz="2250" b="1" dirty="0">
                <a:solidFill>
                  <a:srgbClr val="000000"/>
                </a:solidFill>
                <a:latin typeface="Inter Bold" pitchFamily="34" charset="0"/>
                <a:ea typeface="Inter Bold" pitchFamily="34" charset="-122"/>
                <a:cs typeface="Inter Bold" pitchFamily="34" charset="-120"/>
              </a:rPr>
              <a:t>Methodology Contributions &amp; Closing</a:t>
            </a:r>
            <a:endParaRPr lang="en-US" sz="2250" dirty="0"/>
          </a:p>
        </p:txBody>
      </p:sp>
      <p:sp>
        <p:nvSpPr>
          <p:cNvPr id="13" name="Text 9"/>
          <p:cNvSpPr/>
          <p:nvPr/>
        </p:nvSpPr>
        <p:spPr>
          <a:xfrm>
            <a:off x="9727525" y="2672001"/>
            <a:ext cx="4124087" cy="1233487"/>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Successfully constructed a robust, professional ML pipeline handling complex financial data with proper preprocessing and validation.</a:t>
            </a:r>
            <a:endParaRPr lang="en-US" sz="1500" dirty="0"/>
          </a:p>
        </p:txBody>
      </p:sp>
      <p:sp>
        <p:nvSpPr>
          <p:cNvPr id="14" name="Text 10"/>
          <p:cNvSpPr/>
          <p:nvPr/>
        </p:nvSpPr>
        <p:spPr>
          <a:xfrm>
            <a:off x="9727525" y="4078962"/>
            <a:ext cx="4124087" cy="616744"/>
          </a:xfrm>
          <a:prstGeom prst="rect">
            <a:avLst/>
          </a:prstGeom>
          <a:noFill/>
          <a:ln/>
        </p:spPr>
        <p:txBody>
          <a:bodyPr wrap="squar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Thank you.</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We welcome your questions and feedback on our methodology and findings.</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098119" y="671989"/>
            <a:ext cx="10434161" cy="1773793"/>
          </a:xfrm>
          <a:prstGeom prst="rect">
            <a:avLst/>
          </a:prstGeom>
        </p:spPr>
      </p:pic>
      <p:sp>
        <p:nvSpPr>
          <p:cNvPr id="3" name="Text 0"/>
          <p:cNvSpPr/>
          <p:nvPr/>
        </p:nvSpPr>
        <p:spPr>
          <a:xfrm>
            <a:off x="5336977" y="2717959"/>
            <a:ext cx="3956328" cy="453628"/>
          </a:xfrm>
          <a:prstGeom prst="rect">
            <a:avLst/>
          </a:prstGeom>
          <a:noFill/>
          <a:ln/>
        </p:spPr>
        <p:txBody>
          <a:bodyPr wrap="none" lIns="0" tIns="0" rIns="0" bIns="0" rtlCol="0" anchor="t"/>
          <a:lstStyle/>
          <a:p>
            <a:pPr algn="ctr" indent="0" marL="0">
              <a:lnSpc>
                <a:spcPts val="3550"/>
              </a:lnSpc>
              <a:buNone/>
            </a:pPr>
            <a:r>
              <a:rPr lang="en-US" sz="2850" b="1" dirty="0">
                <a:solidFill>
                  <a:srgbClr val="000000"/>
                </a:solidFill>
                <a:latin typeface="Inter Bold" pitchFamily="34" charset="0"/>
                <a:ea typeface="Inter Bold" pitchFamily="34" charset="-122"/>
                <a:cs typeface="Inter Bold" pitchFamily="34" charset="-120"/>
              </a:rPr>
              <a:t>Context &amp; Background</a:t>
            </a:r>
            <a:endParaRPr lang="en-US" sz="2850" dirty="0"/>
          </a:p>
        </p:txBody>
      </p:sp>
      <p:sp>
        <p:nvSpPr>
          <p:cNvPr id="4" name="Text 1"/>
          <p:cNvSpPr/>
          <p:nvPr/>
        </p:nvSpPr>
        <p:spPr>
          <a:xfrm>
            <a:off x="793790" y="3244096"/>
            <a:ext cx="2721888" cy="340162"/>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The Challenge</a:t>
            </a:r>
            <a:endParaRPr lang="en-US" sz="2100" dirty="0"/>
          </a:p>
        </p:txBody>
      </p:sp>
      <p:sp>
        <p:nvSpPr>
          <p:cNvPr id="5" name="Text 2"/>
          <p:cNvSpPr/>
          <p:nvPr/>
        </p:nvSpPr>
        <p:spPr>
          <a:xfrm>
            <a:off x="793790" y="3856434"/>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The crypto market is too volatile to make prefect prize predictions for a particular crypto currency in a 24 hour trading volume. The frequency of market price-value change is too high to make a perfect number prediction and place Buy or sell market orders. What is optimum way to out-smart the crypto market will be our biggest challenge to address using machine learning techniques. </a:t>
            </a:r>
            <a:endParaRPr lang="en-US" sz="1400" dirty="0"/>
          </a:p>
        </p:txBody>
      </p:sp>
      <p:sp>
        <p:nvSpPr>
          <p:cNvPr id="6" name="Text 3"/>
          <p:cNvSpPr/>
          <p:nvPr/>
        </p:nvSpPr>
        <p:spPr>
          <a:xfrm>
            <a:off x="793790" y="4999434"/>
            <a:ext cx="3073003" cy="340162"/>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Theoretical Framework</a:t>
            </a:r>
            <a:endParaRPr lang="en-US" sz="2100" dirty="0"/>
          </a:p>
        </p:txBody>
      </p:sp>
      <p:sp>
        <p:nvSpPr>
          <p:cNvPr id="7" name="Text 4"/>
          <p:cNvSpPr/>
          <p:nvPr/>
        </p:nvSpPr>
        <p:spPr>
          <a:xfrm>
            <a:off x="793790" y="5611773"/>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Cryptocurrency markets represent a unique financial ecosystem characterized by extreme volatility, minimal regulation, and emotion-driven trading behavior. Unlike traditional markets anchored by fundamental metrics like earnings reports, crypto prices respond dramatically to social signals—tweets, news cycles, and community sentiment create rapid price swings.</a:t>
            </a:r>
            <a:endParaRPr lang="en-US" sz="1400" dirty="0"/>
          </a:p>
        </p:txBody>
      </p:sp>
      <p:sp>
        <p:nvSpPr>
          <p:cNvPr id="8" name="Text 5"/>
          <p:cNvSpPr/>
          <p:nvPr/>
        </p:nvSpPr>
        <p:spPr>
          <a:xfrm>
            <a:off x="793790" y="6686669"/>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The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Efficient Market Hypothesis (EMH)</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posits that asset prices instantly reflect all available information, making consistent outperformance impossible. However, we hypothesized that cryptocurrency markets, being relatively young and sentiment-driven, might exhibit inefficiencies where "sentiment shocks" create predictable short-term windows before market correction.</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27904"/>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Project Objectives</a:t>
            </a:r>
            <a:endParaRPr lang="en-US" sz="3550" dirty="0"/>
          </a:p>
        </p:txBody>
      </p:sp>
      <p:sp>
        <p:nvSpPr>
          <p:cNvPr id="3" name="Text 1"/>
          <p:cNvSpPr/>
          <p:nvPr/>
        </p:nvSpPr>
        <p:spPr>
          <a:xfrm>
            <a:off x="793790" y="2348508"/>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Scope</a:t>
            </a:r>
            <a:endParaRPr lang="en-US" sz="1750" dirty="0"/>
          </a:p>
        </p:txBody>
      </p:sp>
      <p:sp>
        <p:nvSpPr>
          <p:cNvPr id="4" name="Text 2"/>
          <p:cNvSpPr/>
          <p:nvPr/>
        </p:nvSpPr>
        <p:spPr>
          <a:xfrm>
            <a:off x="793790" y="296656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Binary classification to predict directional movement (UP or DOWN) for the next 24-hour period across major cryptocurrencies.</a:t>
            </a:r>
            <a:endParaRPr lang="en-US" sz="1750" dirty="0"/>
          </a:p>
        </p:txBody>
      </p:sp>
      <p:sp>
        <p:nvSpPr>
          <p:cNvPr id="5" name="Text 3"/>
          <p:cNvSpPr/>
          <p:nvPr/>
        </p:nvSpPr>
        <p:spPr>
          <a:xfrm>
            <a:off x="793790" y="3947517"/>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Research Questions</a:t>
            </a:r>
            <a:endParaRPr lang="en-US" sz="1750" dirty="0"/>
          </a:p>
        </p:txBody>
      </p:sp>
      <p:sp>
        <p:nvSpPr>
          <p:cNvPr id="6" name="Text 4"/>
          <p:cNvSpPr/>
          <p:nvPr/>
        </p:nvSpPr>
        <p:spPr>
          <a:xfrm>
            <a:off x="793790" y="4565571"/>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272525"/>
                </a:solidFill>
                <a:latin typeface="Inter" pitchFamily="34" charset="0"/>
                <a:ea typeface="Inter" pitchFamily="34" charset="-122"/>
                <a:cs typeface="Inter" pitchFamily="34" charset="-120"/>
              </a:rPr>
              <a:t>Analysis of 10 major cryptocurrencies including Bitcoin, Ethereum, Solana, and other high-market-cap assets.</a:t>
            </a:r>
            <a:endParaRPr lang="en-US" sz="1750" dirty="0"/>
          </a:p>
        </p:txBody>
      </p:sp>
      <p:sp>
        <p:nvSpPr>
          <p:cNvPr id="7" name="Text 5"/>
          <p:cNvSpPr/>
          <p:nvPr/>
        </p:nvSpPr>
        <p:spPr>
          <a:xfrm>
            <a:off x="793790" y="5007769"/>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2"/>
            </a:pPr>
            <a:r>
              <a:rPr lang="en-US" sz="1750" dirty="0">
                <a:solidFill>
                  <a:srgbClr val="272525"/>
                </a:solidFill>
                <a:latin typeface="Inter" pitchFamily="34" charset="0"/>
                <a:ea typeface="Inter" pitchFamily="34" charset="-122"/>
                <a:cs typeface="Inter" pitchFamily="34" charset="-120"/>
              </a:rPr>
              <a:t>Can social sentiment metrics and the Fear &amp; Greed Index provide predictive power beyond random guessing in cryptocurrency markets?</a:t>
            </a:r>
            <a:endParaRPr lang="en-US" sz="1750" dirty="0"/>
          </a:p>
        </p:txBody>
      </p:sp>
      <p:sp>
        <p:nvSpPr>
          <p:cNvPr id="8" name="Text 6"/>
          <p:cNvSpPr/>
          <p:nvPr/>
        </p:nvSpPr>
        <p:spPr>
          <a:xfrm>
            <a:off x="793790" y="5812869"/>
            <a:ext cx="13042821" cy="1088708"/>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3"/>
            </a:pPr>
            <a:r>
              <a:rPr lang="en-US" sz="1750" dirty="0">
                <a:solidFill>
                  <a:srgbClr val="272525"/>
                </a:solidFill>
                <a:latin typeface="Inter" pitchFamily="34" charset="0"/>
                <a:ea typeface="Inter" pitchFamily="34" charset="-122"/>
                <a:cs typeface="Inter" pitchFamily="34" charset="-120"/>
              </a:rPr>
              <a:t>Rather than attempting to predict exact price values, we framed this as a binary classification problem focused on directional movement. This approach allowed us to combine technical market indicators with behavioral sentiment scores to train our machine learning models.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8887" y="486251"/>
            <a:ext cx="2704148" cy="287298"/>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Inter Bold" pitchFamily="34" charset="0"/>
                <a:ea typeface="Inter Bold" pitchFamily="34" charset="-122"/>
                <a:cs typeface="Inter Bold" pitchFamily="34" charset="-120"/>
              </a:rPr>
              <a:t>Data Source &amp; Overview</a:t>
            </a:r>
            <a:endParaRPr lang="en-US" sz="1800" dirty="0"/>
          </a:p>
        </p:txBody>
      </p:sp>
      <p:sp>
        <p:nvSpPr>
          <p:cNvPr id="3" name="Text 1"/>
          <p:cNvSpPr/>
          <p:nvPr/>
        </p:nvSpPr>
        <p:spPr>
          <a:xfrm>
            <a:off x="618887" y="1049298"/>
            <a:ext cx="7923371" cy="551498"/>
          </a:xfrm>
          <a:prstGeom prst="rect">
            <a:avLst/>
          </a:prstGeom>
          <a:noFill/>
          <a:ln/>
        </p:spPr>
        <p:txBody>
          <a:bodyPr wrap="square" lIns="0" tIns="0" rIns="0" bIns="0" rtlCol="0" anchor="t"/>
          <a:lstStyle/>
          <a:p>
            <a:pPr algn="l" indent="0" marL="0">
              <a:lnSpc>
                <a:spcPts val="1400"/>
              </a:lnSpc>
              <a:buNone/>
            </a:pPr>
            <a:r>
              <a:rPr lang="en-US" sz="900" dirty="0">
                <a:solidFill>
                  <a:srgbClr val="272525"/>
                </a:solidFill>
                <a:latin typeface="Inter" pitchFamily="34" charset="0"/>
                <a:ea typeface="Inter" pitchFamily="34" charset="-122"/>
                <a:cs typeface="Inter" pitchFamily="34" charset="-120"/>
              </a:rPr>
              <a:t>Our data is sourced from Kaggle's crypto_sentimental_analysis_dataset—a meticulously crafted synthetic dataset that mirrors real-world crypto market dynamics. This simulation captures the authentic volatility, price swings, and behavioral patterns that define cryptocurrency markets, providing an ideal testing ground for our machine learning models.</a:t>
            </a:r>
            <a:endParaRPr lang="en-US" sz="900" dirty="0"/>
          </a:p>
        </p:txBody>
      </p:sp>
      <p:sp>
        <p:nvSpPr>
          <p:cNvPr id="4" name="Text 2"/>
          <p:cNvSpPr/>
          <p:nvPr/>
        </p:nvSpPr>
        <p:spPr>
          <a:xfrm>
            <a:off x="618887" y="1704142"/>
            <a:ext cx="7923371" cy="183833"/>
          </a:xfrm>
          <a:prstGeom prst="rect">
            <a:avLst/>
          </a:prstGeom>
          <a:noFill/>
          <a:ln/>
        </p:spPr>
        <p:txBody>
          <a:bodyPr wrap="none" lIns="0" tIns="0" rIns="0" bIns="0" rtlCol="0" anchor="t"/>
          <a:lstStyle/>
          <a:p>
            <a:pPr algn="l" indent="0" marL="0">
              <a:lnSpc>
                <a:spcPts val="1400"/>
              </a:lnSpc>
              <a:buNone/>
            </a:pPr>
            <a:r>
              <a:rPr lang="en-US" sz="900" b="1" dirty="0">
                <a:solidFill>
                  <a:srgbClr val="272525"/>
                </a:solidFill>
                <a:latin typeface="Inter" pitchFamily="34" charset="0"/>
                <a:ea typeface="Inter" pitchFamily="34" charset="-122"/>
                <a:cs typeface="Inter" pitchFamily="34" charset="-120"/>
              </a:rPr>
              <a:t>Dataset Overview</a:t>
            </a:r>
            <a:endParaRPr lang="en-US" sz="900" dirty="0"/>
          </a:p>
        </p:txBody>
      </p:sp>
      <p:sp>
        <p:nvSpPr>
          <p:cNvPr id="5" name="Text 3"/>
          <p:cNvSpPr/>
          <p:nvPr/>
        </p:nvSpPr>
        <p:spPr>
          <a:xfrm>
            <a:off x="618887" y="1991320"/>
            <a:ext cx="7923371" cy="183833"/>
          </a:xfrm>
          <a:prstGeom prst="rect">
            <a:avLst/>
          </a:prstGeom>
          <a:noFill/>
          <a:ln/>
        </p:spPr>
        <p:txBody>
          <a:bodyPr wrap="none" lIns="0" tIns="0" rIns="0" bIns="0" rtlCol="0" anchor="t"/>
          <a:lstStyle/>
          <a:p>
            <a:pPr algn="l" indent="0" marL="0">
              <a:lnSpc>
                <a:spcPts val="1400"/>
              </a:lnSpc>
              <a:buNone/>
            </a:pPr>
            <a:r>
              <a:rPr lang="en-US" sz="900" b="1" dirty="0">
                <a:solidFill>
                  <a:srgbClr val="272525"/>
                </a:solidFill>
                <a:latin typeface="Inter" pitchFamily="34" charset="0"/>
                <a:ea typeface="Inter" pitchFamily="34" charset="-122"/>
                <a:cs typeface="Inter" pitchFamily="34" charset="-120"/>
              </a:rPr>
              <a:t>2,063 observations</a:t>
            </a:r>
            <a:pPr algn="l" indent="0" marL="0">
              <a:lnSpc>
                <a:spcPts val="1400"/>
              </a:lnSpc>
              <a:buNone/>
            </a:pPr>
            <a:r>
              <a:rPr lang="en-US" sz="900" dirty="0">
                <a:solidFill>
                  <a:srgbClr val="272525"/>
                </a:solidFill>
                <a:latin typeface="Inter" pitchFamily="34" charset="0"/>
                <a:ea typeface="Inter" pitchFamily="34" charset="-122"/>
                <a:cs typeface="Inter" pitchFamily="34" charset="-120"/>
              </a:rPr>
              <a:t> spanning multiple cryptocurrencies and time periods, providing comprehensive market coverage.</a:t>
            </a:r>
            <a:endParaRPr lang="en-US" sz="900" dirty="0"/>
          </a:p>
        </p:txBody>
      </p:sp>
      <p:sp>
        <p:nvSpPr>
          <p:cNvPr id="6" name="Text 4"/>
          <p:cNvSpPr/>
          <p:nvPr/>
        </p:nvSpPr>
        <p:spPr>
          <a:xfrm>
            <a:off x="618887" y="2278499"/>
            <a:ext cx="7923371" cy="183833"/>
          </a:xfrm>
          <a:prstGeom prst="rect">
            <a:avLst/>
          </a:prstGeom>
          <a:noFill/>
          <a:ln/>
        </p:spPr>
        <p:txBody>
          <a:bodyPr wrap="none" lIns="0" tIns="0" rIns="0" bIns="0" rtlCol="0" anchor="t"/>
          <a:lstStyle/>
          <a:p>
            <a:pPr algn="l" indent="0" marL="0">
              <a:lnSpc>
                <a:spcPts val="1400"/>
              </a:lnSpc>
              <a:buNone/>
            </a:pPr>
            <a:r>
              <a:rPr lang="en-US" sz="900" b="1" dirty="0">
                <a:solidFill>
                  <a:srgbClr val="272525"/>
                </a:solidFill>
                <a:latin typeface="Inter" pitchFamily="34" charset="0"/>
                <a:ea typeface="Inter" pitchFamily="34" charset="-122"/>
                <a:cs typeface="Inter" pitchFamily="34" charset="-120"/>
              </a:rPr>
              <a:t>Sentiment Features</a:t>
            </a:r>
            <a:endParaRPr lang="en-US" sz="900" dirty="0"/>
          </a:p>
        </p:txBody>
      </p:sp>
      <p:sp>
        <p:nvSpPr>
          <p:cNvPr id="7" name="Text 5"/>
          <p:cNvSpPr/>
          <p:nvPr/>
        </p:nvSpPr>
        <p:spPr>
          <a:xfrm>
            <a:off x="618887" y="2565678"/>
            <a:ext cx="7923371"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272525"/>
                </a:solidFill>
                <a:latin typeface="Inter" pitchFamily="34" charset="0"/>
                <a:ea typeface="Inter" pitchFamily="34" charset="-122"/>
                <a:cs typeface="Inter" pitchFamily="34" charset="-120"/>
              </a:rPr>
              <a:t>Social Sentiment Score (aggregated)</a:t>
            </a:r>
            <a:endParaRPr lang="en-US" sz="900" dirty="0"/>
          </a:p>
        </p:txBody>
      </p:sp>
      <p:sp>
        <p:nvSpPr>
          <p:cNvPr id="8" name="Text 6"/>
          <p:cNvSpPr/>
          <p:nvPr/>
        </p:nvSpPr>
        <p:spPr>
          <a:xfrm>
            <a:off x="618887" y="2789634"/>
            <a:ext cx="7923371"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272525"/>
                </a:solidFill>
                <a:latin typeface="Inter" pitchFamily="34" charset="0"/>
                <a:ea typeface="Inter" pitchFamily="34" charset="-122"/>
                <a:cs typeface="Inter" pitchFamily="34" charset="-120"/>
              </a:rPr>
              <a:t>News Impact Score</a:t>
            </a:r>
            <a:endParaRPr lang="en-US" sz="900" dirty="0"/>
          </a:p>
        </p:txBody>
      </p:sp>
      <p:sp>
        <p:nvSpPr>
          <p:cNvPr id="9" name="Text 7"/>
          <p:cNvSpPr/>
          <p:nvPr/>
        </p:nvSpPr>
        <p:spPr>
          <a:xfrm>
            <a:off x="618887" y="3013591"/>
            <a:ext cx="7923371"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272525"/>
                </a:solidFill>
                <a:latin typeface="Inter" pitchFamily="34" charset="0"/>
                <a:ea typeface="Inter" pitchFamily="34" charset="-122"/>
                <a:cs typeface="Inter" pitchFamily="34" charset="-120"/>
              </a:rPr>
              <a:t>Fear &amp; Greed Index</a:t>
            </a:r>
            <a:endParaRPr lang="en-US" sz="900" dirty="0"/>
          </a:p>
        </p:txBody>
      </p:sp>
      <p:sp>
        <p:nvSpPr>
          <p:cNvPr id="10" name="Text 8"/>
          <p:cNvSpPr/>
          <p:nvPr/>
        </p:nvSpPr>
        <p:spPr>
          <a:xfrm>
            <a:off x="618887" y="3300770"/>
            <a:ext cx="7923371" cy="183833"/>
          </a:xfrm>
          <a:prstGeom prst="rect">
            <a:avLst/>
          </a:prstGeom>
          <a:noFill/>
          <a:ln/>
        </p:spPr>
        <p:txBody>
          <a:bodyPr wrap="none" lIns="0" tIns="0" rIns="0" bIns="0" rtlCol="0" anchor="t"/>
          <a:lstStyle/>
          <a:p>
            <a:pPr algn="l" indent="0" marL="0">
              <a:lnSpc>
                <a:spcPts val="1400"/>
              </a:lnSpc>
              <a:buNone/>
            </a:pPr>
            <a:r>
              <a:rPr lang="en-US" sz="900" b="1" dirty="0">
                <a:solidFill>
                  <a:srgbClr val="272525"/>
                </a:solidFill>
                <a:latin typeface="Inter" pitchFamily="34" charset="0"/>
                <a:ea typeface="Inter" pitchFamily="34" charset="-122"/>
                <a:cs typeface="Inter" pitchFamily="34" charset="-120"/>
              </a:rPr>
              <a:t>Market Features</a:t>
            </a:r>
            <a:endParaRPr lang="en-US" sz="900" dirty="0"/>
          </a:p>
        </p:txBody>
      </p:sp>
      <p:sp>
        <p:nvSpPr>
          <p:cNvPr id="11" name="Text 9"/>
          <p:cNvSpPr/>
          <p:nvPr/>
        </p:nvSpPr>
        <p:spPr>
          <a:xfrm>
            <a:off x="618887" y="3587948"/>
            <a:ext cx="7923371"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272525"/>
                </a:solidFill>
                <a:latin typeface="Inter" pitchFamily="34" charset="0"/>
                <a:ea typeface="Inter" pitchFamily="34" charset="-122"/>
                <a:cs typeface="Inter" pitchFamily="34" charset="-120"/>
              </a:rPr>
              <a:t>Market Capitalization</a:t>
            </a:r>
            <a:endParaRPr lang="en-US" sz="900" dirty="0"/>
          </a:p>
        </p:txBody>
      </p:sp>
      <p:sp>
        <p:nvSpPr>
          <p:cNvPr id="12" name="Text 10"/>
          <p:cNvSpPr/>
          <p:nvPr/>
        </p:nvSpPr>
        <p:spPr>
          <a:xfrm>
            <a:off x="618887" y="3811905"/>
            <a:ext cx="7923371"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272525"/>
                </a:solidFill>
                <a:latin typeface="Inter" pitchFamily="34" charset="0"/>
                <a:ea typeface="Inter" pitchFamily="34" charset="-122"/>
                <a:cs typeface="Inter" pitchFamily="34" charset="-120"/>
              </a:rPr>
              <a:t>Trading Volume (24h)</a:t>
            </a:r>
            <a:endParaRPr lang="en-US" sz="900" dirty="0"/>
          </a:p>
        </p:txBody>
      </p:sp>
      <p:sp>
        <p:nvSpPr>
          <p:cNvPr id="13" name="Text 11"/>
          <p:cNvSpPr/>
          <p:nvPr/>
        </p:nvSpPr>
        <p:spPr>
          <a:xfrm>
            <a:off x="618887" y="4035862"/>
            <a:ext cx="7923371"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272525"/>
                </a:solidFill>
                <a:latin typeface="Inter" pitchFamily="34" charset="0"/>
                <a:ea typeface="Inter" pitchFamily="34" charset="-122"/>
                <a:cs typeface="Inter" pitchFamily="34" charset="-120"/>
              </a:rPr>
              <a:t>Relative Strength Index (RSI)</a:t>
            </a:r>
            <a:endParaRPr lang="en-US" sz="900" dirty="0"/>
          </a:p>
        </p:txBody>
      </p:sp>
      <p:sp>
        <p:nvSpPr>
          <p:cNvPr id="14" name="Text 12"/>
          <p:cNvSpPr/>
          <p:nvPr/>
        </p:nvSpPr>
        <p:spPr>
          <a:xfrm>
            <a:off x="618887" y="4259818"/>
            <a:ext cx="7923371"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272525"/>
                </a:solidFill>
                <a:latin typeface="Inter" pitchFamily="34" charset="0"/>
                <a:ea typeface="Inter" pitchFamily="34" charset="-122"/>
                <a:cs typeface="Inter" pitchFamily="34" charset="-120"/>
              </a:rPr>
              <a:t>Volatility Index</a:t>
            </a:r>
            <a:endParaRPr lang="en-US" sz="900" dirty="0"/>
          </a:p>
        </p:txBody>
      </p:sp>
      <p:sp>
        <p:nvSpPr>
          <p:cNvPr id="15" name="Text 13"/>
          <p:cNvSpPr/>
          <p:nvPr/>
        </p:nvSpPr>
        <p:spPr>
          <a:xfrm>
            <a:off x="618887" y="4546997"/>
            <a:ext cx="7923371" cy="183833"/>
          </a:xfrm>
          <a:prstGeom prst="rect">
            <a:avLst/>
          </a:prstGeom>
          <a:noFill/>
          <a:ln/>
        </p:spPr>
        <p:txBody>
          <a:bodyPr wrap="none" lIns="0" tIns="0" rIns="0" bIns="0" rtlCol="0" anchor="t"/>
          <a:lstStyle/>
          <a:p>
            <a:pPr algn="l" indent="0" marL="0">
              <a:lnSpc>
                <a:spcPts val="1400"/>
              </a:lnSpc>
              <a:buNone/>
            </a:pPr>
            <a:r>
              <a:rPr lang="en-US" sz="900" b="1" dirty="0">
                <a:solidFill>
                  <a:srgbClr val="272525"/>
                </a:solidFill>
                <a:latin typeface="Inter" pitchFamily="34" charset="0"/>
                <a:ea typeface="Inter" pitchFamily="34" charset="-122"/>
                <a:cs typeface="Inter" pitchFamily="34" charset="-120"/>
              </a:rPr>
              <a:t>Target Variable</a:t>
            </a:r>
            <a:endParaRPr lang="en-US" sz="900" dirty="0"/>
          </a:p>
        </p:txBody>
      </p:sp>
      <p:sp>
        <p:nvSpPr>
          <p:cNvPr id="16" name="Text 14"/>
          <p:cNvSpPr/>
          <p:nvPr/>
        </p:nvSpPr>
        <p:spPr>
          <a:xfrm>
            <a:off x="618887" y="4834176"/>
            <a:ext cx="7923371" cy="183833"/>
          </a:xfrm>
          <a:prstGeom prst="rect">
            <a:avLst/>
          </a:prstGeom>
          <a:noFill/>
          <a:ln/>
        </p:spPr>
        <p:txBody>
          <a:bodyPr wrap="none" lIns="0" tIns="0" rIns="0" bIns="0" rtlCol="0" anchor="t"/>
          <a:lstStyle/>
          <a:p>
            <a:pPr algn="l" indent="0" marL="0">
              <a:lnSpc>
                <a:spcPts val="1400"/>
              </a:lnSpc>
              <a:buNone/>
            </a:pPr>
            <a:r>
              <a:rPr lang="en-US" sz="900" dirty="0">
                <a:solidFill>
                  <a:srgbClr val="272525"/>
                </a:solidFill>
                <a:latin typeface="Inter" pitchFamily="34" charset="0"/>
                <a:ea typeface="Inter" pitchFamily="34" charset="-122"/>
                <a:cs typeface="Inter" pitchFamily="34" charset="-120"/>
              </a:rPr>
              <a:t>price_change_24h_percent converted to binary classification: </a:t>
            </a:r>
            <a:pPr algn="l" indent="0" marL="0">
              <a:lnSpc>
                <a:spcPts val="1400"/>
              </a:lnSpc>
              <a:buNone/>
            </a:pPr>
            <a:r>
              <a:rPr lang="en-US" sz="900" b="1" dirty="0">
                <a:solidFill>
                  <a:srgbClr val="272525"/>
                </a:solidFill>
                <a:latin typeface="Inter" pitchFamily="34" charset="0"/>
                <a:ea typeface="Inter" pitchFamily="34" charset="-122"/>
                <a:cs typeface="Inter" pitchFamily="34" charset="-120"/>
              </a:rPr>
              <a:t>0 = Bearish</a:t>
            </a:r>
            <a:pPr algn="l" indent="0" marL="0">
              <a:lnSpc>
                <a:spcPts val="1400"/>
              </a:lnSpc>
              <a:buNone/>
            </a:pPr>
            <a:r>
              <a:rPr lang="en-US" sz="900" dirty="0">
                <a:solidFill>
                  <a:srgbClr val="272525"/>
                </a:solidFill>
                <a:latin typeface="Inter" pitchFamily="34" charset="0"/>
                <a:ea typeface="Inter" pitchFamily="34" charset="-122"/>
                <a:cs typeface="Inter" pitchFamily="34" charset="-120"/>
              </a:rPr>
              <a:t>, </a:t>
            </a:r>
            <a:pPr algn="l" indent="0" marL="0">
              <a:lnSpc>
                <a:spcPts val="1400"/>
              </a:lnSpc>
              <a:buNone/>
            </a:pPr>
            <a:r>
              <a:rPr lang="en-US" sz="900" b="1" dirty="0">
                <a:solidFill>
                  <a:srgbClr val="272525"/>
                </a:solidFill>
                <a:latin typeface="Inter" pitchFamily="34" charset="0"/>
                <a:ea typeface="Inter" pitchFamily="34" charset="-122"/>
                <a:cs typeface="Inter" pitchFamily="34" charset="-120"/>
              </a:rPr>
              <a:t>1 = Bullish</a:t>
            </a:r>
            <a:endParaRPr lang="en-US" sz="900" dirty="0"/>
          </a:p>
        </p:txBody>
      </p:sp>
      <p:sp>
        <p:nvSpPr>
          <p:cNvPr id="17" name="Text 15"/>
          <p:cNvSpPr/>
          <p:nvPr/>
        </p:nvSpPr>
        <p:spPr>
          <a:xfrm>
            <a:off x="618887" y="5121354"/>
            <a:ext cx="7923371" cy="367665"/>
          </a:xfrm>
          <a:prstGeom prst="rect">
            <a:avLst/>
          </a:prstGeom>
          <a:noFill/>
          <a:ln/>
        </p:spPr>
        <p:txBody>
          <a:bodyPr wrap="square" lIns="0" tIns="0" rIns="0" bIns="0" rtlCol="0" anchor="t"/>
          <a:lstStyle/>
          <a:p>
            <a:pPr algn="l" indent="0" marL="0">
              <a:lnSpc>
                <a:spcPts val="1400"/>
              </a:lnSpc>
              <a:buNone/>
            </a:pPr>
            <a:r>
              <a:rPr lang="en-US" sz="900" dirty="0">
                <a:solidFill>
                  <a:srgbClr val="272525"/>
                </a:solidFill>
                <a:latin typeface="Inter" pitchFamily="34" charset="0"/>
                <a:ea typeface="Inter" pitchFamily="34" charset="-122"/>
                <a:cs typeface="Inter" pitchFamily="34" charset="-120"/>
              </a:rPr>
              <a:t>Our hybrid approach combines quantitative market data with qualitative behavioral metrics, bridging traditional financial analysis with modern sentiment-driven market dynamics.</a:t>
            </a:r>
            <a:endParaRPr lang="en-US" sz="900" dirty="0"/>
          </a:p>
        </p:txBody>
      </p:sp>
      <p:sp>
        <p:nvSpPr>
          <p:cNvPr id="18" name="Shape 16"/>
          <p:cNvSpPr/>
          <p:nvPr/>
        </p:nvSpPr>
        <p:spPr>
          <a:xfrm>
            <a:off x="8830151" y="1075253"/>
            <a:ext cx="5188863" cy="2378393"/>
          </a:xfrm>
          <a:prstGeom prst="roundRect">
            <a:avLst>
              <a:gd name="adj" fmla="val 2030"/>
            </a:avLst>
          </a:prstGeom>
          <a:solidFill>
            <a:srgbClr val="F2F2F2"/>
          </a:solidFill>
          <a:ln/>
        </p:spPr>
      </p:sp>
      <p:sp>
        <p:nvSpPr>
          <p:cNvPr id="19" name="Shape 17"/>
          <p:cNvSpPr/>
          <p:nvPr/>
        </p:nvSpPr>
        <p:spPr>
          <a:xfrm>
            <a:off x="8824436" y="1075253"/>
            <a:ext cx="5200293" cy="2378393"/>
          </a:xfrm>
          <a:prstGeom prst="roundRect">
            <a:avLst>
              <a:gd name="adj" fmla="val 725"/>
            </a:avLst>
          </a:prstGeom>
          <a:solidFill>
            <a:srgbClr val="F2F2F2"/>
          </a:solidFill>
          <a:ln/>
        </p:spPr>
      </p:sp>
      <p:sp>
        <p:nvSpPr>
          <p:cNvPr id="20" name="Text 18"/>
          <p:cNvSpPr/>
          <p:nvPr/>
        </p:nvSpPr>
        <p:spPr>
          <a:xfrm>
            <a:off x="8939332" y="1161455"/>
            <a:ext cx="4970502" cy="2205990"/>
          </a:xfrm>
          <a:prstGeom prst="rect">
            <a:avLst/>
          </a:prstGeom>
          <a:noFill/>
          <a:ln/>
        </p:spPr>
        <p:txBody>
          <a:bodyPr wrap="square" lIns="0" tIns="0" rIns="0" bIns="0" rtlCol="0" anchor="t"/>
          <a:lstStyle/>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import pandas as pd</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df = pd.read_csv("../dataset/crypto_sentiment_prediction_dataset.csv")</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df.head(10)</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df.tail(10)</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df.sample(20)</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df.shape</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features = df.columns</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columns = len(features)</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print("total number of features present in the dataset :-", columns)</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print("================Features decription=========================\n")</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print(features)</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df.info()</a:t>
            </a:r>
            <a:endParaRPr lang="en-US" sz="900" dirty="0"/>
          </a:p>
        </p:txBody>
      </p:sp>
      <p:sp>
        <p:nvSpPr>
          <p:cNvPr id="21" name="Shape 19"/>
          <p:cNvSpPr/>
          <p:nvPr/>
        </p:nvSpPr>
        <p:spPr>
          <a:xfrm>
            <a:off x="8830151" y="3582948"/>
            <a:ext cx="5188863" cy="4032885"/>
          </a:xfrm>
          <a:prstGeom prst="roundRect">
            <a:avLst>
              <a:gd name="adj" fmla="val 1197"/>
            </a:avLst>
          </a:prstGeom>
          <a:solidFill>
            <a:srgbClr val="F2F2F2"/>
          </a:solidFill>
          <a:ln/>
        </p:spPr>
      </p:sp>
      <p:sp>
        <p:nvSpPr>
          <p:cNvPr id="22" name="Shape 20"/>
          <p:cNvSpPr/>
          <p:nvPr/>
        </p:nvSpPr>
        <p:spPr>
          <a:xfrm>
            <a:off x="8824436" y="3582948"/>
            <a:ext cx="5200293" cy="4032885"/>
          </a:xfrm>
          <a:prstGeom prst="roundRect">
            <a:avLst>
              <a:gd name="adj" fmla="val 428"/>
            </a:avLst>
          </a:prstGeom>
          <a:solidFill>
            <a:srgbClr val="F2F2F2"/>
          </a:solidFill>
          <a:ln/>
        </p:spPr>
      </p:sp>
      <p:sp>
        <p:nvSpPr>
          <p:cNvPr id="23" name="Text 21"/>
          <p:cNvSpPr/>
          <p:nvPr/>
        </p:nvSpPr>
        <p:spPr>
          <a:xfrm>
            <a:off x="8939332" y="3669149"/>
            <a:ext cx="4970502" cy="3860483"/>
          </a:xfrm>
          <a:prstGeom prst="rect">
            <a:avLst/>
          </a:prstGeom>
          <a:noFill/>
          <a:ln/>
        </p:spPr>
        <p:txBody>
          <a:bodyPr wrap="square" lIns="0" tIns="0" rIns="0" bIns="0" rtlCol="0" anchor="t"/>
          <a:lstStyle/>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&lt;class 'pandas.core.frame.DataFrame'&gt;</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RangeIndex: 2063 entries, 0 to 2062</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Data columns (total 14 columns):</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   Column                    Non-Null Count  Dtype  </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                    --------------  -----  </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0   timestamp                 2063 non-null   object </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1   cryptocurrency            2063 non-null   object </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2   current_price_usd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3   price_change_24h_percent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4   trading_volume_24h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5   market_cap_usd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6   social_sentiment_score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7   news_sentiment_score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8   news_impact_score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9   social_mentions_count     2063 non-null   int64 </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10  fear_greed_index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11  volatility_index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12  rsi_technical_indicator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 13  prediction_confidence     2063 non-null   float64</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dtypes: float64(11), int64(1), object(2)</a:t>
            </a:r>
            <a:endParaRPr lang="en-US" sz="900" dirty="0"/>
          </a:p>
          <a:p>
            <a:pPr algn="l" indent="0" marL="0">
              <a:lnSpc>
                <a:spcPts val="140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memory usage: 225.8+ KB</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3762" y="469106"/>
            <a:ext cx="5234583" cy="332899"/>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Mathematical Description of the Dataset</a:t>
            </a:r>
            <a:endParaRPr lang="en-US" sz="2050" dirty="0"/>
          </a:p>
        </p:txBody>
      </p:sp>
      <p:sp>
        <p:nvSpPr>
          <p:cNvPr id="3" name="Text 1"/>
          <p:cNvSpPr/>
          <p:nvPr/>
        </p:nvSpPr>
        <p:spPr>
          <a:xfrm>
            <a:off x="573762" y="1015008"/>
            <a:ext cx="13482876"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Understanding the mathematical properties and distributional characteristics of the dataset is essential for identifying underlying patterns and assessing data quality across all feature dimensions.</a:t>
            </a:r>
            <a:endParaRPr lang="en-US" sz="800" dirty="0"/>
          </a:p>
        </p:txBody>
      </p:sp>
      <p:sp>
        <p:nvSpPr>
          <p:cNvPr id="4" name="Text 2"/>
          <p:cNvSpPr/>
          <p:nvPr/>
        </p:nvSpPr>
        <p:spPr>
          <a:xfrm>
            <a:off x="573762" y="1305282"/>
            <a:ext cx="13482876"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The following statistical measures provide comprehensive insight into the dataset's structure and characteristics:</a:t>
            </a:r>
            <a:endParaRPr lang="en-US" sz="800" dirty="0"/>
          </a:p>
        </p:txBody>
      </p:sp>
      <p:sp>
        <p:nvSpPr>
          <p:cNvPr id="5" name="Text 3"/>
          <p:cNvSpPr/>
          <p:nvPr/>
        </p:nvSpPr>
        <p:spPr>
          <a:xfrm>
            <a:off x="573762" y="1595557"/>
            <a:ext cx="13482876" cy="170497"/>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272525"/>
                </a:solidFill>
                <a:latin typeface="Inter" pitchFamily="34" charset="0"/>
                <a:ea typeface="Inter" pitchFamily="34" charset="-122"/>
                <a:cs typeface="Inter" pitchFamily="34" charset="-120"/>
              </a:rPr>
              <a:t>Sample size and frequency distributions</a:t>
            </a:r>
            <a:endParaRPr lang="en-US" sz="800" dirty="0"/>
          </a:p>
        </p:txBody>
      </p:sp>
      <p:sp>
        <p:nvSpPr>
          <p:cNvPr id="6" name="Text 4"/>
          <p:cNvSpPr/>
          <p:nvPr/>
        </p:nvSpPr>
        <p:spPr>
          <a:xfrm>
            <a:off x="573762" y="1803321"/>
            <a:ext cx="13482876" cy="170497"/>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272525"/>
                </a:solidFill>
                <a:latin typeface="Inter" pitchFamily="34" charset="0"/>
                <a:ea typeface="Inter" pitchFamily="34" charset="-122"/>
                <a:cs typeface="Inter" pitchFamily="34" charset="-120"/>
              </a:rPr>
              <a:t>Central tendency measures (mean, median)</a:t>
            </a:r>
            <a:endParaRPr lang="en-US" sz="800" dirty="0"/>
          </a:p>
        </p:txBody>
      </p:sp>
      <p:sp>
        <p:nvSpPr>
          <p:cNvPr id="7" name="Text 5"/>
          <p:cNvSpPr/>
          <p:nvPr/>
        </p:nvSpPr>
        <p:spPr>
          <a:xfrm>
            <a:off x="573762" y="2011085"/>
            <a:ext cx="13482876" cy="170497"/>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272525"/>
                </a:solidFill>
                <a:latin typeface="Inter" pitchFamily="34" charset="0"/>
                <a:ea typeface="Inter" pitchFamily="34" charset="-122"/>
                <a:cs typeface="Inter" pitchFamily="34" charset="-120"/>
              </a:rPr>
              <a:t>Dispersion metrics (standard deviation, range)</a:t>
            </a:r>
            <a:endParaRPr lang="en-US" sz="800" dirty="0"/>
          </a:p>
        </p:txBody>
      </p:sp>
      <p:sp>
        <p:nvSpPr>
          <p:cNvPr id="8" name="Text 6"/>
          <p:cNvSpPr/>
          <p:nvPr/>
        </p:nvSpPr>
        <p:spPr>
          <a:xfrm>
            <a:off x="573762" y="2218849"/>
            <a:ext cx="13482876" cy="170497"/>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272525"/>
                </a:solidFill>
                <a:latin typeface="Inter" pitchFamily="34" charset="0"/>
                <a:ea typeface="Inter" pitchFamily="34" charset="-122"/>
                <a:cs typeface="Inter" pitchFamily="34" charset="-120"/>
              </a:rPr>
              <a:t>Distributional bounds (minimum and maximum values)</a:t>
            </a:r>
            <a:endParaRPr lang="en-US" sz="800" dirty="0"/>
          </a:p>
        </p:txBody>
      </p:sp>
      <p:sp>
        <p:nvSpPr>
          <p:cNvPr id="9" name="Text 7"/>
          <p:cNvSpPr/>
          <p:nvPr/>
        </p:nvSpPr>
        <p:spPr>
          <a:xfrm>
            <a:off x="573762" y="2426613"/>
            <a:ext cx="13482876" cy="170497"/>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272525"/>
                </a:solidFill>
                <a:latin typeface="Inter" pitchFamily="34" charset="0"/>
                <a:ea typeface="Inter" pitchFamily="34" charset="-122"/>
                <a:cs typeface="Inter" pitchFamily="34" charset="-120"/>
              </a:rPr>
              <a:t>Quartile analysis for understanding data spread</a:t>
            </a:r>
            <a:endParaRPr lang="en-US" sz="800" dirty="0"/>
          </a:p>
        </p:txBody>
      </p:sp>
      <p:sp>
        <p:nvSpPr>
          <p:cNvPr id="10" name="Text 8"/>
          <p:cNvSpPr/>
          <p:nvPr/>
        </p:nvSpPr>
        <p:spPr>
          <a:xfrm>
            <a:off x="573762" y="2756892"/>
            <a:ext cx="3790593" cy="266343"/>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Comprehensive Statistical Summary</a:t>
            </a:r>
            <a:endParaRPr lang="en-US" sz="1650" dirty="0"/>
          </a:p>
        </p:txBody>
      </p:sp>
      <p:sp>
        <p:nvSpPr>
          <p:cNvPr id="11" name="Text 9"/>
          <p:cNvSpPr/>
          <p:nvPr/>
        </p:nvSpPr>
        <p:spPr>
          <a:xfrm>
            <a:off x="573762" y="3183017"/>
            <a:ext cx="13482876"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The following table provides a detailed statistical summary for each feature in the dataset, akin to the output of a </a:t>
            </a:r>
            <a:pPr algn="l" indent="0" marL="0">
              <a:lnSpc>
                <a:spcPts val="1300"/>
              </a:lnSpc>
              <a:buNone/>
            </a:pPr>
            <a:r>
              <a:rPr lang="en-US" sz="800" dirty="0">
                <a:solidFill>
                  <a:srgbClr val="272525"/>
                </a:solidFill>
                <a:highlight>
                  <a:srgbClr val="F2F2F2"/>
                </a:highlight>
                <a:latin typeface="Consolas" pitchFamily="34" charset="0"/>
                <a:ea typeface="Consolas" pitchFamily="34" charset="-122"/>
                <a:cs typeface="Consolas" pitchFamily="34" charset="-120"/>
              </a:rPr>
              <a:t>describe()</a:t>
            </a:r>
            <a:pPr algn="l" indent="0" marL="0">
              <a:lnSpc>
                <a:spcPts val="1300"/>
              </a:lnSpc>
              <a:buNone/>
            </a:pPr>
            <a:r>
              <a:rPr lang="en-US" sz="800" dirty="0">
                <a:solidFill>
                  <a:srgbClr val="272525"/>
                </a:solidFill>
                <a:latin typeface="Inter" pitchFamily="34" charset="0"/>
                <a:ea typeface="Inter" pitchFamily="34" charset="-122"/>
                <a:cs typeface="Inter" pitchFamily="34" charset="-120"/>
              </a:rPr>
              <a:t> function.</a:t>
            </a:r>
            <a:endParaRPr lang="en-US" sz="800" dirty="0"/>
          </a:p>
        </p:txBody>
      </p:sp>
      <p:sp>
        <p:nvSpPr>
          <p:cNvPr id="12" name="Shape 10"/>
          <p:cNvSpPr/>
          <p:nvPr/>
        </p:nvSpPr>
        <p:spPr>
          <a:xfrm>
            <a:off x="573762" y="3473291"/>
            <a:ext cx="13482876" cy="4287203"/>
          </a:xfrm>
          <a:prstGeom prst="roundRect">
            <a:avLst>
              <a:gd name="adj" fmla="val 1044"/>
            </a:avLst>
          </a:prstGeom>
          <a:noFill/>
          <a:ln w="7620">
            <a:solidFill>
              <a:srgbClr val="000000">
                <a:alpha val="8000"/>
              </a:srgbClr>
            </a:solidFill>
            <a:prstDash val="solid"/>
          </a:ln>
        </p:spPr>
      </p:sp>
      <p:sp>
        <p:nvSpPr>
          <p:cNvPr id="13" name="Shape 11"/>
          <p:cNvSpPr/>
          <p:nvPr/>
        </p:nvSpPr>
        <p:spPr>
          <a:xfrm>
            <a:off x="581382" y="3480911"/>
            <a:ext cx="13467636" cy="654368"/>
          </a:xfrm>
          <a:prstGeom prst="rect">
            <a:avLst/>
          </a:prstGeom>
          <a:solidFill>
            <a:srgbClr val="FFFFFF">
              <a:alpha val="4000"/>
            </a:srgbClr>
          </a:solidFill>
          <a:ln/>
        </p:spPr>
      </p:sp>
      <p:sp>
        <p:nvSpPr>
          <p:cNvPr id="14" name="Text 12"/>
          <p:cNvSpPr/>
          <p:nvPr/>
        </p:nvSpPr>
        <p:spPr>
          <a:xfrm>
            <a:off x="688896" y="3552349"/>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Statistic</a:t>
            </a:r>
            <a:endParaRPr lang="en-US" sz="800" dirty="0"/>
          </a:p>
        </p:txBody>
      </p:sp>
      <p:sp>
        <p:nvSpPr>
          <p:cNvPr id="15" name="Text 13"/>
          <p:cNvSpPr/>
          <p:nvPr/>
        </p:nvSpPr>
        <p:spPr>
          <a:xfrm>
            <a:off x="1589603" y="355234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timestamp</a:t>
            </a:r>
            <a:endParaRPr lang="en-US" sz="800" dirty="0"/>
          </a:p>
        </p:txBody>
      </p:sp>
      <p:sp>
        <p:nvSpPr>
          <p:cNvPr id="16" name="Text 14"/>
          <p:cNvSpPr/>
          <p:nvPr/>
        </p:nvSpPr>
        <p:spPr>
          <a:xfrm>
            <a:off x="2486501" y="3552349"/>
            <a:ext cx="67639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cryptocurrency</a:t>
            </a:r>
            <a:endParaRPr lang="en-US" sz="800" dirty="0"/>
          </a:p>
        </p:txBody>
      </p:sp>
      <p:sp>
        <p:nvSpPr>
          <p:cNvPr id="17" name="Text 15"/>
          <p:cNvSpPr/>
          <p:nvPr/>
        </p:nvSpPr>
        <p:spPr>
          <a:xfrm>
            <a:off x="3383399" y="3552349"/>
            <a:ext cx="67639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current_price_usd</a:t>
            </a:r>
            <a:endParaRPr lang="en-US" sz="800" dirty="0"/>
          </a:p>
        </p:txBody>
      </p:sp>
      <p:sp>
        <p:nvSpPr>
          <p:cNvPr id="18" name="Text 16"/>
          <p:cNvSpPr/>
          <p:nvPr/>
        </p:nvSpPr>
        <p:spPr>
          <a:xfrm>
            <a:off x="4280297" y="3552349"/>
            <a:ext cx="676394" cy="511493"/>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price_change_24h_percent</a:t>
            </a:r>
            <a:endParaRPr lang="en-US" sz="800" dirty="0"/>
          </a:p>
        </p:txBody>
      </p:sp>
      <p:sp>
        <p:nvSpPr>
          <p:cNvPr id="19" name="Text 17"/>
          <p:cNvSpPr/>
          <p:nvPr/>
        </p:nvSpPr>
        <p:spPr>
          <a:xfrm>
            <a:off x="5177195" y="3552349"/>
            <a:ext cx="67770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trading_volume_24h</a:t>
            </a:r>
            <a:endParaRPr lang="en-US" sz="800" dirty="0"/>
          </a:p>
        </p:txBody>
      </p:sp>
      <p:sp>
        <p:nvSpPr>
          <p:cNvPr id="20" name="Text 18"/>
          <p:cNvSpPr/>
          <p:nvPr/>
        </p:nvSpPr>
        <p:spPr>
          <a:xfrm>
            <a:off x="6075402" y="3552349"/>
            <a:ext cx="67770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market_cap_usd</a:t>
            </a:r>
            <a:endParaRPr lang="en-US" sz="800" dirty="0"/>
          </a:p>
        </p:txBody>
      </p:sp>
      <p:sp>
        <p:nvSpPr>
          <p:cNvPr id="21" name="Text 19"/>
          <p:cNvSpPr/>
          <p:nvPr/>
        </p:nvSpPr>
        <p:spPr>
          <a:xfrm>
            <a:off x="6973610" y="3552349"/>
            <a:ext cx="67770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social_sentiment_score</a:t>
            </a:r>
            <a:endParaRPr lang="en-US" sz="800" dirty="0"/>
          </a:p>
        </p:txBody>
      </p:sp>
      <p:sp>
        <p:nvSpPr>
          <p:cNvPr id="22" name="Text 20"/>
          <p:cNvSpPr/>
          <p:nvPr/>
        </p:nvSpPr>
        <p:spPr>
          <a:xfrm>
            <a:off x="7871817" y="3552349"/>
            <a:ext cx="67770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news_sentiment_score</a:t>
            </a:r>
            <a:endParaRPr lang="en-US" sz="800" dirty="0"/>
          </a:p>
        </p:txBody>
      </p:sp>
      <p:sp>
        <p:nvSpPr>
          <p:cNvPr id="23" name="Text 21"/>
          <p:cNvSpPr/>
          <p:nvPr/>
        </p:nvSpPr>
        <p:spPr>
          <a:xfrm>
            <a:off x="8770025" y="3552349"/>
            <a:ext cx="67770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news_impact_score</a:t>
            </a:r>
            <a:endParaRPr lang="en-US" sz="800" dirty="0"/>
          </a:p>
        </p:txBody>
      </p:sp>
      <p:sp>
        <p:nvSpPr>
          <p:cNvPr id="24" name="Text 22"/>
          <p:cNvSpPr/>
          <p:nvPr/>
        </p:nvSpPr>
        <p:spPr>
          <a:xfrm>
            <a:off x="9668232" y="3552349"/>
            <a:ext cx="67770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social_mentions_count</a:t>
            </a:r>
            <a:endParaRPr lang="en-US" sz="800" dirty="0"/>
          </a:p>
        </p:txBody>
      </p:sp>
      <p:sp>
        <p:nvSpPr>
          <p:cNvPr id="25" name="Text 23"/>
          <p:cNvSpPr/>
          <p:nvPr/>
        </p:nvSpPr>
        <p:spPr>
          <a:xfrm>
            <a:off x="10566440" y="3552349"/>
            <a:ext cx="67770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fear_greed_index</a:t>
            </a:r>
            <a:endParaRPr lang="en-US" sz="800" dirty="0"/>
          </a:p>
        </p:txBody>
      </p:sp>
      <p:sp>
        <p:nvSpPr>
          <p:cNvPr id="26" name="Text 24"/>
          <p:cNvSpPr/>
          <p:nvPr/>
        </p:nvSpPr>
        <p:spPr>
          <a:xfrm>
            <a:off x="11464647" y="3552349"/>
            <a:ext cx="67770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volatility_index</a:t>
            </a:r>
            <a:endParaRPr lang="en-US" sz="800" dirty="0"/>
          </a:p>
        </p:txBody>
      </p:sp>
      <p:sp>
        <p:nvSpPr>
          <p:cNvPr id="27" name="Text 25"/>
          <p:cNvSpPr/>
          <p:nvPr/>
        </p:nvSpPr>
        <p:spPr>
          <a:xfrm>
            <a:off x="12362855" y="3552349"/>
            <a:ext cx="67770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rsi_technical_indicator</a:t>
            </a:r>
            <a:endParaRPr lang="en-US" sz="800" dirty="0"/>
          </a:p>
        </p:txBody>
      </p:sp>
      <p:sp>
        <p:nvSpPr>
          <p:cNvPr id="28" name="Text 26"/>
          <p:cNvSpPr/>
          <p:nvPr/>
        </p:nvSpPr>
        <p:spPr>
          <a:xfrm>
            <a:off x="13261062" y="3552349"/>
            <a:ext cx="68151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prediction_confidence</a:t>
            </a:r>
            <a:endParaRPr lang="en-US" sz="800" dirty="0"/>
          </a:p>
        </p:txBody>
      </p:sp>
      <p:sp>
        <p:nvSpPr>
          <p:cNvPr id="29" name="Shape 27"/>
          <p:cNvSpPr/>
          <p:nvPr/>
        </p:nvSpPr>
        <p:spPr>
          <a:xfrm>
            <a:off x="581382" y="4135279"/>
            <a:ext cx="13467636" cy="313373"/>
          </a:xfrm>
          <a:prstGeom prst="rect">
            <a:avLst/>
          </a:prstGeom>
          <a:solidFill>
            <a:srgbClr val="000000">
              <a:alpha val="4000"/>
            </a:srgbClr>
          </a:solidFill>
          <a:ln/>
        </p:spPr>
      </p:sp>
      <p:sp>
        <p:nvSpPr>
          <p:cNvPr id="30" name="Text 28"/>
          <p:cNvSpPr/>
          <p:nvPr/>
        </p:nvSpPr>
        <p:spPr>
          <a:xfrm>
            <a:off x="688896" y="4206716"/>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count</a:t>
            </a:r>
            <a:endParaRPr lang="en-US" sz="800" dirty="0"/>
          </a:p>
        </p:txBody>
      </p:sp>
      <p:sp>
        <p:nvSpPr>
          <p:cNvPr id="31" name="Text 29"/>
          <p:cNvSpPr/>
          <p:nvPr/>
        </p:nvSpPr>
        <p:spPr>
          <a:xfrm>
            <a:off x="1589603" y="420671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a:t>
            </a:r>
            <a:endParaRPr lang="en-US" sz="800" dirty="0"/>
          </a:p>
        </p:txBody>
      </p:sp>
      <p:sp>
        <p:nvSpPr>
          <p:cNvPr id="32" name="Text 30"/>
          <p:cNvSpPr/>
          <p:nvPr/>
        </p:nvSpPr>
        <p:spPr>
          <a:xfrm>
            <a:off x="2486501" y="420671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a:t>
            </a:r>
            <a:endParaRPr lang="en-US" sz="800" dirty="0"/>
          </a:p>
        </p:txBody>
      </p:sp>
      <p:sp>
        <p:nvSpPr>
          <p:cNvPr id="33" name="Text 31"/>
          <p:cNvSpPr/>
          <p:nvPr/>
        </p:nvSpPr>
        <p:spPr>
          <a:xfrm>
            <a:off x="3383399" y="420671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34" name="Text 32"/>
          <p:cNvSpPr/>
          <p:nvPr/>
        </p:nvSpPr>
        <p:spPr>
          <a:xfrm>
            <a:off x="4280297" y="420671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35" name="Text 33"/>
          <p:cNvSpPr/>
          <p:nvPr/>
        </p:nvSpPr>
        <p:spPr>
          <a:xfrm>
            <a:off x="5177195" y="420671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36" name="Text 34"/>
          <p:cNvSpPr/>
          <p:nvPr/>
        </p:nvSpPr>
        <p:spPr>
          <a:xfrm>
            <a:off x="6075402" y="420671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37" name="Text 35"/>
          <p:cNvSpPr/>
          <p:nvPr/>
        </p:nvSpPr>
        <p:spPr>
          <a:xfrm>
            <a:off x="6973610" y="420671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38" name="Text 36"/>
          <p:cNvSpPr/>
          <p:nvPr/>
        </p:nvSpPr>
        <p:spPr>
          <a:xfrm>
            <a:off x="7871817" y="420671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39" name="Text 37"/>
          <p:cNvSpPr/>
          <p:nvPr/>
        </p:nvSpPr>
        <p:spPr>
          <a:xfrm>
            <a:off x="8770025" y="420671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40" name="Text 38"/>
          <p:cNvSpPr/>
          <p:nvPr/>
        </p:nvSpPr>
        <p:spPr>
          <a:xfrm>
            <a:off x="9668232" y="420671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a:t>
            </a:r>
            <a:endParaRPr lang="en-US" sz="800" dirty="0"/>
          </a:p>
        </p:txBody>
      </p:sp>
      <p:sp>
        <p:nvSpPr>
          <p:cNvPr id="41" name="Text 39"/>
          <p:cNvSpPr/>
          <p:nvPr/>
        </p:nvSpPr>
        <p:spPr>
          <a:xfrm>
            <a:off x="10566440" y="420671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42" name="Text 40"/>
          <p:cNvSpPr/>
          <p:nvPr/>
        </p:nvSpPr>
        <p:spPr>
          <a:xfrm>
            <a:off x="11464647" y="420671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43" name="Text 41"/>
          <p:cNvSpPr/>
          <p:nvPr/>
        </p:nvSpPr>
        <p:spPr>
          <a:xfrm>
            <a:off x="12362855" y="420671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44" name="Text 42"/>
          <p:cNvSpPr/>
          <p:nvPr/>
        </p:nvSpPr>
        <p:spPr>
          <a:xfrm>
            <a:off x="13261062" y="4206716"/>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2063.00</a:t>
            </a:r>
            <a:endParaRPr lang="en-US" sz="800" dirty="0"/>
          </a:p>
        </p:txBody>
      </p:sp>
      <p:sp>
        <p:nvSpPr>
          <p:cNvPr id="45" name="Shape 43"/>
          <p:cNvSpPr/>
          <p:nvPr/>
        </p:nvSpPr>
        <p:spPr>
          <a:xfrm>
            <a:off x="581382" y="4448651"/>
            <a:ext cx="13467636" cy="313373"/>
          </a:xfrm>
          <a:prstGeom prst="rect">
            <a:avLst/>
          </a:prstGeom>
          <a:solidFill>
            <a:srgbClr val="FFFFFF">
              <a:alpha val="4000"/>
            </a:srgbClr>
          </a:solidFill>
          <a:ln/>
        </p:spPr>
      </p:sp>
      <p:sp>
        <p:nvSpPr>
          <p:cNvPr id="46" name="Text 44"/>
          <p:cNvSpPr/>
          <p:nvPr/>
        </p:nvSpPr>
        <p:spPr>
          <a:xfrm>
            <a:off x="688896" y="4520089"/>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unique</a:t>
            </a:r>
            <a:endParaRPr lang="en-US" sz="800" dirty="0"/>
          </a:p>
        </p:txBody>
      </p:sp>
      <p:sp>
        <p:nvSpPr>
          <p:cNvPr id="47" name="Text 45"/>
          <p:cNvSpPr/>
          <p:nvPr/>
        </p:nvSpPr>
        <p:spPr>
          <a:xfrm>
            <a:off x="1589603" y="452008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2063</a:t>
            </a:r>
            <a:endParaRPr lang="en-US" sz="800" dirty="0"/>
          </a:p>
        </p:txBody>
      </p:sp>
      <p:sp>
        <p:nvSpPr>
          <p:cNvPr id="48" name="Text 46"/>
          <p:cNvSpPr/>
          <p:nvPr/>
        </p:nvSpPr>
        <p:spPr>
          <a:xfrm>
            <a:off x="2486501" y="452008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a:t>
            </a:r>
            <a:endParaRPr lang="en-US" sz="800" dirty="0"/>
          </a:p>
        </p:txBody>
      </p:sp>
      <p:sp>
        <p:nvSpPr>
          <p:cNvPr id="49" name="Text 47"/>
          <p:cNvSpPr/>
          <p:nvPr/>
        </p:nvSpPr>
        <p:spPr>
          <a:xfrm>
            <a:off x="3383399" y="452008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0" name="Text 48"/>
          <p:cNvSpPr/>
          <p:nvPr/>
        </p:nvSpPr>
        <p:spPr>
          <a:xfrm>
            <a:off x="4280297" y="452008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1" name="Text 49"/>
          <p:cNvSpPr/>
          <p:nvPr/>
        </p:nvSpPr>
        <p:spPr>
          <a:xfrm>
            <a:off x="5177195" y="452008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2" name="Text 50"/>
          <p:cNvSpPr/>
          <p:nvPr/>
        </p:nvSpPr>
        <p:spPr>
          <a:xfrm>
            <a:off x="6075402" y="452008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3" name="Text 51"/>
          <p:cNvSpPr/>
          <p:nvPr/>
        </p:nvSpPr>
        <p:spPr>
          <a:xfrm>
            <a:off x="6973610" y="452008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4" name="Text 52"/>
          <p:cNvSpPr/>
          <p:nvPr/>
        </p:nvSpPr>
        <p:spPr>
          <a:xfrm>
            <a:off x="7871817" y="452008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5" name="Text 53"/>
          <p:cNvSpPr/>
          <p:nvPr/>
        </p:nvSpPr>
        <p:spPr>
          <a:xfrm>
            <a:off x="8770025" y="452008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6" name="Text 54"/>
          <p:cNvSpPr/>
          <p:nvPr/>
        </p:nvSpPr>
        <p:spPr>
          <a:xfrm>
            <a:off x="9668232" y="452008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7" name="Text 55"/>
          <p:cNvSpPr/>
          <p:nvPr/>
        </p:nvSpPr>
        <p:spPr>
          <a:xfrm>
            <a:off x="10566440" y="452008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8" name="Text 56"/>
          <p:cNvSpPr/>
          <p:nvPr/>
        </p:nvSpPr>
        <p:spPr>
          <a:xfrm>
            <a:off x="11464647" y="452008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59" name="Text 57"/>
          <p:cNvSpPr/>
          <p:nvPr/>
        </p:nvSpPr>
        <p:spPr>
          <a:xfrm>
            <a:off x="12362855" y="452008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60" name="Text 58"/>
          <p:cNvSpPr/>
          <p:nvPr/>
        </p:nvSpPr>
        <p:spPr>
          <a:xfrm>
            <a:off x="13261062" y="4520089"/>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61" name="Shape 59"/>
          <p:cNvSpPr/>
          <p:nvPr/>
        </p:nvSpPr>
        <p:spPr>
          <a:xfrm>
            <a:off x="581382" y="4762024"/>
            <a:ext cx="13467636" cy="483870"/>
          </a:xfrm>
          <a:prstGeom prst="rect">
            <a:avLst/>
          </a:prstGeom>
          <a:solidFill>
            <a:srgbClr val="000000">
              <a:alpha val="4000"/>
            </a:srgbClr>
          </a:solidFill>
          <a:ln/>
        </p:spPr>
      </p:sp>
      <p:sp>
        <p:nvSpPr>
          <p:cNvPr id="62" name="Text 60"/>
          <p:cNvSpPr/>
          <p:nvPr/>
        </p:nvSpPr>
        <p:spPr>
          <a:xfrm>
            <a:off x="688896" y="4833461"/>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top</a:t>
            </a:r>
            <a:endParaRPr lang="en-US" sz="800" dirty="0"/>
          </a:p>
        </p:txBody>
      </p:sp>
      <p:sp>
        <p:nvSpPr>
          <p:cNvPr id="63" name="Text 61"/>
          <p:cNvSpPr/>
          <p:nvPr/>
        </p:nvSpPr>
        <p:spPr>
          <a:xfrm>
            <a:off x="1589603" y="4833461"/>
            <a:ext cx="676394" cy="340995"/>
          </a:xfrm>
          <a:prstGeom prst="rect">
            <a:avLst/>
          </a:prstGeom>
          <a:noFill/>
          <a:ln/>
        </p:spPr>
        <p:txBody>
          <a:bodyPr wrap="squar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2023-01-01 00:00:00</a:t>
            </a:r>
            <a:endParaRPr lang="en-US" sz="800" dirty="0"/>
          </a:p>
        </p:txBody>
      </p:sp>
      <p:sp>
        <p:nvSpPr>
          <p:cNvPr id="64" name="Text 62"/>
          <p:cNvSpPr/>
          <p:nvPr/>
        </p:nvSpPr>
        <p:spPr>
          <a:xfrm>
            <a:off x="2486501" y="483346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Bitcoin</a:t>
            </a:r>
            <a:endParaRPr lang="en-US" sz="800" dirty="0"/>
          </a:p>
        </p:txBody>
      </p:sp>
      <p:sp>
        <p:nvSpPr>
          <p:cNvPr id="65" name="Text 63"/>
          <p:cNvSpPr/>
          <p:nvPr/>
        </p:nvSpPr>
        <p:spPr>
          <a:xfrm>
            <a:off x="3383399" y="483346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66" name="Text 64"/>
          <p:cNvSpPr/>
          <p:nvPr/>
        </p:nvSpPr>
        <p:spPr>
          <a:xfrm>
            <a:off x="4280297" y="483346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67" name="Text 65"/>
          <p:cNvSpPr/>
          <p:nvPr/>
        </p:nvSpPr>
        <p:spPr>
          <a:xfrm>
            <a:off x="5177195" y="483346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68" name="Text 66"/>
          <p:cNvSpPr/>
          <p:nvPr/>
        </p:nvSpPr>
        <p:spPr>
          <a:xfrm>
            <a:off x="6075402" y="483346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69" name="Text 67"/>
          <p:cNvSpPr/>
          <p:nvPr/>
        </p:nvSpPr>
        <p:spPr>
          <a:xfrm>
            <a:off x="6973610" y="483346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70" name="Text 68"/>
          <p:cNvSpPr/>
          <p:nvPr/>
        </p:nvSpPr>
        <p:spPr>
          <a:xfrm>
            <a:off x="7871817" y="483346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71" name="Text 69"/>
          <p:cNvSpPr/>
          <p:nvPr/>
        </p:nvSpPr>
        <p:spPr>
          <a:xfrm>
            <a:off x="8770025" y="483346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72" name="Text 70"/>
          <p:cNvSpPr/>
          <p:nvPr/>
        </p:nvSpPr>
        <p:spPr>
          <a:xfrm>
            <a:off x="9668232" y="483346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73" name="Text 71"/>
          <p:cNvSpPr/>
          <p:nvPr/>
        </p:nvSpPr>
        <p:spPr>
          <a:xfrm>
            <a:off x="10566440" y="483346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74" name="Text 72"/>
          <p:cNvSpPr/>
          <p:nvPr/>
        </p:nvSpPr>
        <p:spPr>
          <a:xfrm>
            <a:off x="11464647" y="483346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75" name="Text 73"/>
          <p:cNvSpPr/>
          <p:nvPr/>
        </p:nvSpPr>
        <p:spPr>
          <a:xfrm>
            <a:off x="12362855" y="483346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76" name="Text 74"/>
          <p:cNvSpPr/>
          <p:nvPr/>
        </p:nvSpPr>
        <p:spPr>
          <a:xfrm>
            <a:off x="13261062" y="4833461"/>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77" name="Shape 75"/>
          <p:cNvSpPr/>
          <p:nvPr/>
        </p:nvSpPr>
        <p:spPr>
          <a:xfrm>
            <a:off x="581382" y="5245894"/>
            <a:ext cx="13467636" cy="313373"/>
          </a:xfrm>
          <a:prstGeom prst="rect">
            <a:avLst/>
          </a:prstGeom>
          <a:solidFill>
            <a:srgbClr val="FFFFFF">
              <a:alpha val="4000"/>
            </a:srgbClr>
          </a:solidFill>
          <a:ln/>
        </p:spPr>
      </p:sp>
      <p:sp>
        <p:nvSpPr>
          <p:cNvPr id="78" name="Text 76"/>
          <p:cNvSpPr/>
          <p:nvPr/>
        </p:nvSpPr>
        <p:spPr>
          <a:xfrm>
            <a:off x="688896" y="5317331"/>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freq</a:t>
            </a:r>
            <a:endParaRPr lang="en-US" sz="800" dirty="0"/>
          </a:p>
        </p:txBody>
      </p:sp>
      <p:sp>
        <p:nvSpPr>
          <p:cNvPr id="79" name="Text 77"/>
          <p:cNvSpPr/>
          <p:nvPr/>
        </p:nvSpPr>
        <p:spPr>
          <a:xfrm>
            <a:off x="1589603" y="531733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a:t>
            </a:r>
            <a:endParaRPr lang="en-US" sz="800" dirty="0"/>
          </a:p>
        </p:txBody>
      </p:sp>
      <p:sp>
        <p:nvSpPr>
          <p:cNvPr id="80" name="Text 78"/>
          <p:cNvSpPr/>
          <p:nvPr/>
        </p:nvSpPr>
        <p:spPr>
          <a:xfrm>
            <a:off x="2486501" y="531733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413</a:t>
            </a:r>
            <a:endParaRPr lang="en-US" sz="800" dirty="0"/>
          </a:p>
        </p:txBody>
      </p:sp>
      <p:sp>
        <p:nvSpPr>
          <p:cNvPr id="81" name="Text 79"/>
          <p:cNvSpPr/>
          <p:nvPr/>
        </p:nvSpPr>
        <p:spPr>
          <a:xfrm>
            <a:off x="3383399" y="531733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82" name="Text 80"/>
          <p:cNvSpPr/>
          <p:nvPr/>
        </p:nvSpPr>
        <p:spPr>
          <a:xfrm>
            <a:off x="4280297" y="531733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83" name="Text 81"/>
          <p:cNvSpPr/>
          <p:nvPr/>
        </p:nvSpPr>
        <p:spPr>
          <a:xfrm>
            <a:off x="5177195" y="531733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84" name="Text 82"/>
          <p:cNvSpPr/>
          <p:nvPr/>
        </p:nvSpPr>
        <p:spPr>
          <a:xfrm>
            <a:off x="6075402" y="531733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85" name="Text 83"/>
          <p:cNvSpPr/>
          <p:nvPr/>
        </p:nvSpPr>
        <p:spPr>
          <a:xfrm>
            <a:off x="6973610" y="531733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86" name="Text 84"/>
          <p:cNvSpPr/>
          <p:nvPr/>
        </p:nvSpPr>
        <p:spPr>
          <a:xfrm>
            <a:off x="7871817" y="531733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87" name="Text 85"/>
          <p:cNvSpPr/>
          <p:nvPr/>
        </p:nvSpPr>
        <p:spPr>
          <a:xfrm>
            <a:off x="8770025" y="531733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88" name="Text 86"/>
          <p:cNvSpPr/>
          <p:nvPr/>
        </p:nvSpPr>
        <p:spPr>
          <a:xfrm>
            <a:off x="9668232" y="531733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89" name="Text 87"/>
          <p:cNvSpPr/>
          <p:nvPr/>
        </p:nvSpPr>
        <p:spPr>
          <a:xfrm>
            <a:off x="10566440" y="531733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90" name="Text 88"/>
          <p:cNvSpPr/>
          <p:nvPr/>
        </p:nvSpPr>
        <p:spPr>
          <a:xfrm>
            <a:off x="11464647" y="531733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91" name="Text 89"/>
          <p:cNvSpPr/>
          <p:nvPr/>
        </p:nvSpPr>
        <p:spPr>
          <a:xfrm>
            <a:off x="12362855" y="531733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92" name="Text 90"/>
          <p:cNvSpPr/>
          <p:nvPr/>
        </p:nvSpPr>
        <p:spPr>
          <a:xfrm>
            <a:off x="13261062" y="5317331"/>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93" name="Shape 91"/>
          <p:cNvSpPr/>
          <p:nvPr/>
        </p:nvSpPr>
        <p:spPr>
          <a:xfrm>
            <a:off x="581382" y="5559266"/>
            <a:ext cx="13467636" cy="313373"/>
          </a:xfrm>
          <a:prstGeom prst="rect">
            <a:avLst/>
          </a:prstGeom>
          <a:solidFill>
            <a:srgbClr val="000000">
              <a:alpha val="4000"/>
            </a:srgbClr>
          </a:solidFill>
          <a:ln/>
        </p:spPr>
      </p:sp>
      <p:sp>
        <p:nvSpPr>
          <p:cNvPr id="94" name="Text 92"/>
          <p:cNvSpPr/>
          <p:nvPr/>
        </p:nvSpPr>
        <p:spPr>
          <a:xfrm>
            <a:off x="688896" y="5630704"/>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mean</a:t>
            </a:r>
            <a:endParaRPr lang="en-US" sz="800" dirty="0"/>
          </a:p>
        </p:txBody>
      </p:sp>
      <p:sp>
        <p:nvSpPr>
          <p:cNvPr id="95" name="Text 93"/>
          <p:cNvSpPr/>
          <p:nvPr/>
        </p:nvSpPr>
        <p:spPr>
          <a:xfrm>
            <a:off x="1589603" y="5630704"/>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96" name="Text 94"/>
          <p:cNvSpPr/>
          <p:nvPr/>
        </p:nvSpPr>
        <p:spPr>
          <a:xfrm>
            <a:off x="2486501" y="5630704"/>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97" name="Text 95"/>
          <p:cNvSpPr/>
          <p:nvPr/>
        </p:nvSpPr>
        <p:spPr>
          <a:xfrm>
            <a:off x="3383399" y="5630704"/>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25460.15</a:t>
            </a:r>
            <a:endParaRPr lang="en-US" sz="800" dirty="0"/>
          </a:p>
        </p:txBody>
      </p:sp>
      <p:sp>
        <p:nvSpPr>
          <p:cNvPr id="98" name="Text 96"/>
          <p:cNvSpPr/>
          <p:nvPr/>
        </p:nvSpPr>
        <p:spPr>
          <a:xfrm>
            <a:off x="4280297" y="5630704"/>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0.00</a:t>
            </a:r>
            <a:endParaRPr lang="en-US" sz="800" dirty="0"/>
          </a:p>
        </p:txBody>
      </p:sp>
      <p:sp>
        <p:nvSpPr>
          <p:cNvPr id="99" name="Text 97"/>
          <p:cNvSpPr/>
          <p:nvPr/>
        </p:nvSpPr>
        <p:spPr>
          <a:xfrm>
            <a:off x="5177195" y="563070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1.25e+10</a:t>
            </a:r>
            <a:endParaRPr lang="en-US" sz="800" dirty="0"/>
          </a:p>
        </p:txBody>
      </p:sp>
      <p:sp>
        <p:nvSpPr>
          <p:cNvPr id="100" name="Text 98"/>
          <p:cNvSpPr/>
          <p:nvPr/>
        </p:nvSpPr>
        <p:spPr>
          <a:xfrm>
            <a:off x="6075402" y="563070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5.12e+11</a:t>
            </a:r>
            <a:endParaRPr lang="en-US" sz="800" dirty="0"/>
          </a:p>
        </p:txBody>
      </p:sp>
      <p:sp>
        <p:nvSpPr>
          <p:cNvPr id="101" name="Text 99"/>
          <p:cNvSpPr/>
          <p:nvPr/>
        </p:nvSpPr>
        <p:spPr>
          <a:xfrm>
            <a:off x="6973610" y="563070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0.50</a:t>
            </a:r>
            <a:endParaRPr lang="en-US" sz="800" dirty="0"/>
          </a:p>
        </p:txBody>
      </p:sp>
      <p:sp>
        <p:nvSpPr>
          <p:cNvPr id="102" name="Text 100"/>
          <p:cNvSpPr/>
          <p:nvPr/>
        </p:nvSpPr>
        <p:spPr>
          <a:xfrm>
            <a:off x="7871817" y="563070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0.50</a:t>
            </a:r>
            <a:endParaRPr lang="en-US" sz="800" dirty="0"/>
          </a:p>
        </p:txBody>
      </p:sp>
      <p:sp>
        <p:nvSpPr>
          <p:cNvPr id="103" name="Text 101"/>
          <p:cNvSpPr/>
          <p:nvPr/>
        </p:nvSpPr>
        <p:spPr>
          <a:xfrm>
            <a:off x="8770025" y="563070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0.50</a:t>
            </a:r>
            <a:endParaRPr lang="en-US" sz="800" dirty="0"/>
          </a:p>
        </p:txBody>
      </p:sp>
      <p:sp>
        <p:nvSpPr>
          <p:cNvPr id="104" name="Text 102"/>
          <p:cNvSpPr/>
          <p:nvPr/>
        </p:nvSpPr>
        <p:spPr>
          <a:xfrm>
            <a:off x="9668232" y="563070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500000</a:t>
            </a:r>
            <a:endParaRPr lang="en-US" sz="800" dirty="0"/>
          </a:p>
        </p:txBody>
      </p:sp>
      <p:sp>
        <p:nvSpPr>
          <p:cNvPr id="105" name="Text 103"/>
          <p:cNvSpPr/>
          <p:nvPr/>
        </p:nvSpPr>
        <p:spPr>
          <a:xfrm>
            <a:off x="10566440" y="563070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50.00</a:t>
            </a:r>
            <a:endParaRPr lang="en-US" sz="800" dirty="0"/>
          </a:p>
        </p:txBody>
      </p:sp>
      <p:sp>
        <p:nvSpPr>
          <p:cNvPr id="106" name="Text 104"/>
          <p:cNvSpPr/>
          <p:nvPr/>
        </p:nvSpPr>
        <p:spPr>
          <a:xfrm>
            <a:off x="11464647" y="563070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0.02</a:t>
            </a:r>
            <a:endParaRPr lang="en-US" sz="800" dirty="0"/>
          </a:p>
        </p:txBody>
      </p:sp>
      <p:sp>
        <p:nvSpPr>
          <p:cNvPr id="107" name="Text 105"/>
          <p:cNvSpPr/>
          <p:nvPr/>
        </p:nvSpPr>
        <p:spPr>
          <a:xfrm>
            <a:off x="12362855" y="563070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50.00</a:t>
            </a:r>
            <a:endParaRPr lang="en-US" sz="800" dirty="0"/>
          </a:p>
        </p:txBody>
      </p:sp>
      <p:sp>
        <p:nvSpPr>
          <p:cNvPr id="108" name="Text 106"/>
          <p:cNvSpPr/>
          <p:nvPr/>
        </p:nvSpPr>
        <p:spPr>
          <a:xfrm>
            <a:off x="13261062" y="5630704"/>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0.75</a:t>
            </a:r>
            <a:endParaRPr lang="en-US" sz="800" dirty="0"/>
          </a:p>
        </p:txBody>
      </p:sp>
      <p:sp>
        <p:nvSpPr>
          <p:cNvPr id="109" name="Shape 107"/>
          <p:cNvSpPr/>
          <p:nvPr/>
        </p:nvSpPr>
        <p:spPr>
          <a:xfrm>
            <a:off x="581382" y="5872639"/>
            <a:ext cx="13467636" cy="313373"/>
          </a:xfrm>
          <a:prstGeom prst="rect">
            <a:avLst/>
          </a:prstGeom>
          <a:solidFill>
            <a:srgbClr val="FFFFFF">
              <a:alpha val="4000"/>
            </a:srgbClr>
          </a:solidFill>
          <a:ln/>
        </p:spPr>
      </p:sp>
      <p:sp>
        <p:nvSpPr>
          <p:cNvPr id="110" name="Text 108"/>
          <p:cNvSpPr/>
          <p:nvPr/>
        </p:nvSpPr>
        <p:spPr>
          <a:xfrm>
            <a:off x="688896" y="5944076"/>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std</a:t>
            </a:r>
            <a:endParaRPr lang="en-US" sz="800" dirty="0"/>
          </a:p>
        </p:txBody>
      </p:sp>
      <p:sp>
        <p:nvSpPr>
          <p:cNvPr id="111" name="Text 109"/>
          <p:cNvSpPr/>
          <p:nvPr/>
        </p:nvSpPr>
        <p:spPr>
          <a:xfrm>
            <a:off x="1589603" y="594407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12" name="Text 110"/>
          <p:cNvSpPr/>
          <p:nvPr/>
        </p:nvSpPr>
        <p:spPr>
          <a:xfrm>
            <a:off x="2486501" y="594407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13" name="Text 111"/>
          <p:cNvSpPr/>
          <p:nvPr/>
        </p:nvSpPr>
        <p:spPr>
          <a:xfrm>
            <a:off x="3383399" y="594407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18150.00</a:t>
            </a:r>
            <a:endParaRPr lang="en-US" sz="800" dirty="0"/>
          </a:p>
        </p:txBody>
      </p:sp>
      <p:sp>
        <p:nvSpPr>
          <p:cNvPr id="114" name="Text 112"/>
          <p:cNvSpPr/>
          <p:nvPr/>
        </p:nvSpPr>
        <p:spPr>
          <a:xfrm>
            <a:off x="4280297" y="594407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2.50</a:t>
            </a:r>
            <a:endParaRPr lang="en-US" sz="800" dirty="0"/>
          </a:p>
        </p:txBody>
      </p:sp>
      <p:sp>
        <p:nvSpPr>
          <p:cNvPr id="115" name="Text 113"/>
          <p:cNvSpPr/>
          <p:nvPr/>
        </p:nvSpPr>
        <p:spPr>
          <a:xfrm>
            <a:off x="5177195" y="594407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7.50e+09</a:t>
            </a:r>
            <a:endParaRPr lang="en-US" sz="800" dirty="0"/>
          </a:p>
        </p:txBody>
      </p:sp>
      <p:sp>
        <p:nvSpPr>
          <p:cNvPr id="116" name="Text 114"/>
          <p:cNvSpPr/>
          <p:nvPr/>
        </p:nvSpPr>
        <p:spPr>
          <a:xfrm>
            <a:off x="6075402" y="594407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3.00e+11</a:t>
            </a:r>
            <a:endParaRPr lang="en-US" sz="800" dirty="0"/>
          </a:p>
        </p:txBody>
      </p:sp>
      <p:sp>
        <p:nvSpPr>
          <p:cNvPr id="117" name="Text 115"/>
          <p:cNvSpPr/>
          <p:nvPr/>
        </p:nvSpPr>
        <p:spPr>
          <a:xfrm>
            <a:off x="6973610" y="594407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0.29</a:t>
            </a:r>
            <a:endParaRPr lang="en-US" sz="800" dirty="0"/>
          </a:p>
        </p:txBody>
      </p:sp>
      <p:sp>
        <p:nvSpPr>
          <p:cNvPr id="118" name="Text 116"/>
          <p:cNvSpPr/>
          <p:nvPr/>
        </p:nvSpPr>
        <p:spPr>
          <a:xfrm>
            <a:off x="7871817" y="594407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0.29</a:t>
            </a:r>
            <a:endParaRPr lang="en-US" sz="800" dirty="0"/>
          </a:p>
        </p:txBody>
      </p:sp>
      <p:sp>
        <p:nvSpPr>
          <p:cNvPr id="119" name="Text 117"/>
          <p:cNvSpPr/>
          <p:nvPr/>
        </p:nvSpPr>
        <p:spPr>
          <a:xfrm>
            <a:off x="8770025" y="594407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0.29</a:t>
            </a:r>
            <a:endParaRPr lang="en-US" sz="800" dirty="0"/>
          </a:p>
        </p:txBody>
      </p:sp>
      <p:sp>
        <p:nvSpPr>
          <p:cNvPr id="120" name="Text 118"/>
          <p:cNvSpPr/>
          <p:nvPr/>
        </p:nvSpPr>
        <p:spPr>
          <a:xfrm>
            <a:off x="9668232" y="594407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288000</a:t>
            </a:r>
            <a:endParaRPr lang="en-US" sz="800" dirty="0"/>
          </a:p>
        </p:txBody>
      </p:sp>
      <p:sp>
        <p:nvSpPr>
          <p:cNvPr id="121" name="Text 119"/>
          <p:cNvSpPr/>
          <p:nvPr/>
        </p:nvSpPr>
        <p:spPr>
          <a:xfrm>
            <a:off x="10566440" y="594407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17.32</a:t>
            </a:r>
            <a:endParaRPr lang="en-US" sz="800" dirty="0"/>
          </a:p>
        </p:txBody>
      </p:sp>
      <p:sp>
        <p:nvSpPr>
          <p:cNvPr id="122" name="Text 120"/>
          <p:cNvSpPr/>
          <p:nvPr/>
        </p:nvSpPr>
        <p:spPr>
          <a:xfrm>
            <a:off x="11464647" y="594407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0.01</a:t>
            </a:r>
            <a:endParaRPr lang="en-US" sz="800" dirty="0"/>
          </a:p>
        </p:txBody>
      </p:sp>
      <p:sp>
        <p:nvSpPr>
          <p:cNvPr id="123" name="Text 121"/>
          <p:cNvSpPr/>
          <p:nvPr/>
        </p:nvSpPr>
        <p:spPr>
          <a:xfrm>
            <a:off x="12362855" y="594407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14.43</a:t>
            </a:r>
            <a:endParaRPr lang="en-US" sz="800" dirty="0"/>
          </a:p>
        </p:txBody>
      </p:sp>
      <p:sp>
        <p:nvSpPr>
          <p:cNvPr id="124" name="Text 122"/>
          <p:cNvSpPr/>
          <p:nvPr/>
        </p:nvSpPr>
        <p:spPr>
          <a:xfrm>
            <a:off x="13261062" y="5944076"/>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0.14</a:t>
            </a:r>
            <a:endParaRPr lang="en-US" sz="800" dirty="0"/>
          </a:p>
        </p:txBody>
      </p:sp>
      <p:sp>
        <p:nvSpPr>
          <p:cNvPr id="125" name="Shape 123"/>
          <p:cNvSpPr/>
          <p:nvPr/>
        </p:nvSpPr>
        <p:spPr>
          <a:xfrm>
            <a:off x="581382" y="6186011"/>
            <a:ext cx="13467636" cy="313373"/>
          </a:xfrm>
          <a:prstGeom prst="rect">
            <a:avLst/>
          </a:prstGeom>
          <a:solidFill>
            <a:srgbClr val="000000">
              <a:alpha val="4000"/>
            </a:srgbClr>
          </a:solidFill>
          <a:ln/>
        </p:spPr>
      </p:sp>
      <p:sp>
        <p:nvSpPr>
          <p:cNvPr id="126" name="Text 124"/>
          <p:cNvSpPr/>
          <p:nvPr/>
        </p:nvSpPr>
        <p:spPr>
          <a:xfrm>
            <a:off x="688896" y="6257449"/>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min</a:t>
            </a:r>
            <a:endParaRPr lang="en-US" sz="800" dirty="0"/>
          </a:p>
        </p:txBody>
      </p:sp>
      <p:sp>
        <p:nvSpPr>
          <p:cNvPr id="127" name="Text 125"/>
          <p:cNvSpPr/>
          <p:nvPr/>
        </p:nvSpPr>
        <p:spPr>
          <a:xfrm>
            <a:off x="1589603" y="625744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28" name="Text 126"/>
          <p:cNvSpPr/>
          <p:nvPr/>
        </p:nvSpPr>
        <p:spPr>
          <a:xfrm>
            <a:off x="2486501" y="625744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29" name="Text 127"/>
          <p:cNvSpPr/>
          <p:nvPr/>
        </p:nvSpPr>
        <p:spPr>
          <a:xfrm>
            <a:off x="3383399" y="625744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10000.00</a:t>
            </a:r>
            <a:endParaRPr lang="en-US" sz="800" dirty="0"/>
          </a:p>
        </p:txBody>
      </p:sp>
      <p:sp>
        <p:nvSpPr>
          <p:cNvPr id="130" name="Text 128"/>
          <p:cNvSpPr/>
          <p:nvPr/>
        </p:nvSpPr>
        <p:spPr>
          <a:xfrm>
            <a:off x="4280297" y="625744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-5.00</a:t>
            </a:r>
            <a:endParaRPr lang="en-US" sz="800" dirty="0"/>
          </a:p>
        </p:txBody>
      </p:sp>
      <p:sp>
        <p:nvSpPr>
          <p:cNvPr id="131" name="Text 129"/>
          <p:cNvSpPr/>
          <p:nvPr/>
        </p:nvSpPr>
        <p:spPr>
          <a:xfrm>
            <a:off x="5177195" y="625744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1.00e+09</a:t>
            </a:r>
            <a:endParaRPr lang="en-US" sz="800" dirty="0"/>
          </a:p>
        </p:txBody>
      </p:sp>
      <p:sp>
        <p:nvSpPr>
          <p:cNvPr id="132" name="Text 130"/>
          <p:cNvSpPr/>
          <p:nvPr/>
        </p:nvSpPr>
        <p:spPr>
          <a:xfrm>
            <a:off x="6075402" y="625744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5.00e+10</a:t>
            </a:r>
            <a:endParaRPr lang="en-US" sz="800" dirty="0"/>
          </a:p>
        </p:txBody>
      </p:sp>
      <p:sp>
        <p:nvSpPr>
          <p:cNvPr id="133" name="Text 131"/>
          <p:cNvSpPr/>
          <p:nvPr/>
        </p:nvSpPr>
        <p:spPr>
          <a:xfrm>
            <a:off x="6973610" y="625744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0.00</a:t>
            </a:r>
            <a:endParaRPr lang="en-US" sz="800" dirty="0"/>
          </a:p>
        </p:txBody>
      </p:sp>
      <p:sp>
        <p:nvSpPr>
          <p:cNvPr id="134" name="Text 132"/>
          <p:cNvSpPr/>
          <p:nvPr/>
        </p:nvSpPr>
        <p:spPr>
          <a:xfrm>
            <a:off x="7871817" y="625744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0.00</a:t>
            </a:r>
            <a:endParaRPr lang="en-US" sz="800" dirty="0"/>
          </a:p>
        </p:txBody>
      </p:sp>
      <p:sp>
        <p:nvSpPr>
          <p:cNvPr id="135" name="Text 133"/>
          <p:cNvSpPr/>
          <p:nvPr/>
        </p:nvSpPr>
        <p:spPr>
          <a:xfrm>
            <a:off x="8770025" y="625744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0.00</a:t>
            </a:r>
            <a:endParaRPr lang="en-US" sz="800" dirty="0"/>
          </a:p>
        </p:txBody>
      </p:sp>
      <p:sp>
        <p:nvSpPr>
          <p:cNvPr id="136" name="Text 134"/>
          <p:cNvSpPr/>
          <p:nvPr/>
        </p:nvSpPr>
        <p:spPr>
          <a:xfrm>
            <a:off x="9668232" y="625744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10000</a:t>
            </a:r>
            <a:endParaRPr lang="en-US" sz="800" dirty="0"/>
          </a:p>
        </p:txBody>
      </p:sp>
      <p:sp>
        <p:nvSpPr>
          <p:cNvPr id="137" name="Text 135"/>
          <p:cNvSpPr/>
          <p:nvPr/>
        </p:nvSpPr>
        <p:spPr>
          <a:xfrm>
            <a:off x="10566440" y="625744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20.00</a:t>
            </a:r>
            <a:endParaRPr lang="en-US" sz="800" dirty="0"/>
          </a:p>
        </p:txBody>
      </p:sp>
      <p:sp>
        <p:nvSpPr>
          <p:cNvPr id="138" name="Text 136"/>
          <p:cNvSpPr/>
          <p:nvPr/>
        </p:nvSpPr>
        <p:spPr>
          <a:xfrm>
            <a:off x="11464647" y="625744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0.00</a:t>
            </a:r>
            <a:endParaRPr lang="en-US" sz="800" dirty="0"/>
          </a:p>
        </p:txBody>
      </p:sp>
      <p:sp>
        <p:nvSpPr>
          <p:cNvPr id="139" name="Text 137"/>
          <p:cNvSpPr/>
          <p:nvPr/>
        </p:nvSpPr>
        <p:spPr>
          <a:xfrm>
            <a:off x="12362855" y="625744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25.00</a:t>
            </a:r>
            <a:endParaRPr lang="en-US" sz="800" dirty="0"/>
          </a:p>
        </p:txBody>
      </p:sp>
      <p:sp>
        <p:nvSpPr>
          <p:cNvPr id="140" name="Text 138"/>
          <p:cNvSpPr/>
          <p:nvPr/>
        </p:nvSpPr>
        <p:spPr>
          <a:xfrm>
            <a:off x="13261062" y="6257449"/>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0.50</a:t>
            </a:r>
            <a:endParaRPr lang="en-US" sz="800" dirty="0"/>
          </a:p>
        </p:txBody>
      </p:sp>
      <p:sp>
        <p:nvSpPr>
          <p:cNvPr id="141" name="Shape 139"/>
          <p:cNvSpPr/>
          <p:nvPr/>
        </p:nvSpPr>
        <p:spPr>
          <a:xfrm>
            <a:off x="581382" y="6499384"/>
            <a:ext cx="13467636" cy="313373"/>
          </a:xfrm>
          <a:prstGeom prst="rect">
            <a:avLst/>
          </a:prstGeom>
          <a:solidFill>
            <a:srgbClr val="FFFFFF">
              <a:alpha val="4000"/>
            </a:srgbClr>
          </a:solidFill>
          <a:ln/>
        </p:spPr>
      </p:sp>
      <p:sp>
        <p:nvSpPr>
          <p:cNvPr id="142" name="Text 140"/>
          <p:cNvSpPr/>
          <p:nvPr/>
        </p:nvSpPr>
        <p:spPr>
          <a:xfrm>
            <a:off x="688896" y="6570821"/>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25%</a:t>
            </a:r>
            <a:endParaRPr lang="en-US" sz="800" dirty="0"/>
          </a:p>
        </p:txBody>
      </p:sp>
      <p:sp>
        <p:nvSpPr>
          <p:cNvPr id="143" name="Text 141"/>
          <p:cNvSpPr/>
          <p:nvPr/>
        </p:nvSpPr>
        <p:spPr>
          <a:xfrm>
            <a:off x="1589603" y="657082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44" name="Text 142"/>
          <p:cNvSpPr/>
          <p:nvPr/>
        </p:nvSpPr>
        <p:spPr>
          <a:xfrm>
            <a:off x="2486501" y="657082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45" name="Text 143"/>
          <p:cNvSpPr/>
          <p:nvPr/>
        </p:nvSpPr>
        <p:spPr>
          <a:xfrm>
            <a:off x="3383399" y="657082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15000.00</a:t>
            </a:r>
            <a:endParaRPr lang="en-US" sz="800" dirty="0"/>
          </a:p>
        </p:txBody>
      </p:sp>
      <p:sp>
        <p:nvSpPr>
          <p:cNvPr id="146" name="Text 144"/>
          <p:cNvSpPr/>
          <p:nvPr/>
        </p:nvSpPr>
        <p:spPr>
          <a:xfrm>
            <a:off x="4280297" y="6570821"/>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-2.00</a:t>
            </a:r>
            <a:endParaRPr lang="en-US" sz="800" dirty="0"/>
          </a:p>
        </p:txBody>
      </p:sp>
      <p:sp>
        <p:nvSpPr>
          <p:cNvPr id="147" name="Text 145"/>
          <p:cNvSpPr/>
          <p:nvPr/>
        </p:nvSpPr>
        <p:spPr>
          <a:xfrm>
            <a:off x="5177195" y="657082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6.50e+09</a:t>
            </a:r>
            <a:endParaRPr lang="en-US" sz="800" dirty="0"/>
          </a:p>
        </p:txBody>
      </p:sp>
      <p:sp>
        <p:nvSpPr>
          <p:cNvPr id="148" name="Text 146"/>
          <p:cNvSpPr/>
          <p:nvPr/>
        </p:nvSpPr>
        <p:spPr>
          <a:xfrm>
            <a:off x="6075402" y="657082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2.50e+11</a:t>
            </a:r>
            <a:endParaRPr lang="en-US" sz="800" dirty="0"/>
          </a:p>
        </p:txBody>
      </p:sp>
      <p:sp>
        <p:nvSpPr>
          <p:cNvPr id="149" name="Text 147"/>
          <p:cNvSpPr/>
          <p:nvPr/>
        </p:nvSpPr>
        <p:spPr>
          <a:xfrm>
            <a:off x="6973610" y="657082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0.25</a:t>
            </a:r>
            <a:endParaRPr lang="en-US" sz="800" dirty="0"/>
          </a:p>
        </p:txBody>
      </p:sp>
      <p:sp>
        <p:nvSpPr>
          <p:cNvPr id="150" name="Text 148"/>
          <p:cNvSpPr/>
          <p:nvPr/>
        </p:nvSpPr>
        <p:spPr>
          <a:xfrm>
            <a:off x="7871817" y="657082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0.25</a:t>
            </a:r>
            <a:endParaRPr lang="en-US" sz="800" dirty="0"/>
          </a:p>
        </p:txBody>
      </p:sp>
      <p:sp>
        <p:nvSpPr>
          <p:cNvPr id="151" name="Text 149"/>
          <p:cNvSpPr/>
          <p:nvPr/>
        </p:nvSpPr>
        <p:spPr>
          <a:xfrm>
            <a:off x="8770025" y="657082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0.25</a:t>
            </a:r>
            <a:endParaRPr lang="en-US" sz="800" dirty="0"/>
          </a:p>
        </p:txBody>
      </p:sp>
      <p:sp>
        <p:nvSpPr>
          <p:cNvPr id="152" name="Text 150"/>
          <p:cNvSpPr/>
          <p:nvPr/>
        </p:nvSpPr>
        <p:spPr>
          <a:xfrm>
            <a:off x="9668232" y="657082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250000</a:t>
            </a:r>
            <a:endParaRPr lang="en-US" sz="800" dirty="0"/>
          </a:p>
        </p:txBody>
      </p:sp>
      <p:sp>
        <p:nvSpPr>
          <p:cNvPr id="153" name="Text 151"/>
          <p:cNvSpPr/>
          <p:nvPr/>
        </p:nvSpPr>
        <p:spPr>
          <a:xfrm>
            <a:off x="10566440" y="657082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35.00</a:t>
            </a:r>
            <a:endParaRPr lang="en-US" sz="800" dirty="0"/>
          </a:p>
        </p:txBody>
      </p:sp>
      <p:sp>
        <p:nvSpPr>
          <p:cNvPr id="154" name="Text 152"/>
          <p:cNvSpPr/>
          <p:nvPr/>
        </p:nvSpPr>
        <p:spPr>
          <a:xfrm>
            <a:off x="11464647" y="657082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0.01</a:t>
            </a:r>
            <a:endParaRPr lang="en-US" sz="800" dirty="0"/>
          </a:p>
        </p:txBody>
      </p:sp>
      <p:sp>
        <p:nvSpPr>
          <p:cNvPr id="155" name="Text 153"/>
          <p:cNvSpPr/>
          <p:nvPr/>
        </p:nvSpPr>
        <p:spPr>
          <a:xfrm>
            <a:off x="12362855" y="6570821"/>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38.00</a:t>
            </a:r>
            <a:endParaRPr lang="en-US" sz="800" dirty="0"/>
          </a:p>
        </p:txBody>
      </p:sp>
      <p:sp>
        <p:nvSpPr>
          <p:cNvPr id="156" name="Text 154"/>
          <p:cNvSpPr/>
          <p:nvPr/>
        </p:nvSpPr>
        <p:spPr>
          <a:xfrm>
            <a:off x="13261062" y="6570821"/>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0.65</a:t>
            </a:r>
            <a:endParaRPr lang="en-US" sz="800" dirty="0"/>
          </a:p>
        </p:txBody>
      </p:sp>
      <p:sp>
        <p:nvSpPr>
          <p:cNvPr id="157" name="Shape 155"/>
          <p:cNvSpPr/>
          <p:nvPr/>
        </p:nvSpPr>
        <p:spPr>
          <a:xfrm>
            <a:off x="581382" y="6812756"/>
            <a:ext cx="13467636" cy="313373"/>
          </a:xfrm>
          <a:prstGeom prst="rect">
            <a:avLst/>
          </a:prstGeom>
          <a:solidFill>
            <a:srgbClr val="000000">
              <a:alpha val="4000"/>
            </a:srgbClr>
          </a:solidFill>
          <a:ln/>
        </p:spPr>
      </p:sp>
      <p:sp>
        <p:nvSpPr>
          <p:cNvPr id="158" name="Text 156"/>
          <p:cNvSpPr/>
          <p:nvPr/>
        </p:nvSpPr>
        <p:spPr>
          <a:xfrm>
            <a:off x="688896" y="6884194"/>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a:t>
            </a:r>
            <a:endParaRPr lang="en-US" sz="800" dirty="0"/>
          </a:p>
        </p:txBody>
      </p:sp>
      <p:sp>
        <p:nvSpPr>
          <p:cNvPr id="159" name="Text 157"/>
          <p:cNvSpPr/>
          <p:nvPr/>
        </p:nvSpPr>
        <p:spPr>
          <a:xfrm>
            <a:off x="1589603" y="6884194"/>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60" name="Text 158"/>
          <p:cNvSpPr/>
          <p:nvPr/>
        </p:nvSpPr>
        <p:spPr>
          <a:xfrm>
            <a:off x="2486501" y="6884194"/>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61" name="Text 159"/>
          <p:cNvSpPr/>
          <p:nvPr/>
        </p:nvSpPr>
        <p:spPr>
          <a:xfrm>
            <a:off x="3383399" y="6884194"/>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20000.00</a:t>
            </a:r>
            <a:endParaRPr lang="en-US" sz="800" dirty="0"/>
          </a:p>
        </p:txBody>
      </p:sp>
      <p:sp>
        <p:nvSpPr>
          <p:cNvPr id="162" name="Text 160"/>
          <p:cNvSpPr/>
          <p:nvPr/>
        </p:nvSpPr>
        <p:spPr>
          <a:xfrm>
            <a:off x="4280297" y="6884194"/>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0.00</a:t>
            </a:r>
            <a:endParaRPr lang="en-US" sz="800" dirty="0"/>
          </a:p>
        </p:txBody>
      </p:sp>
      <p:sp>
        <p:nvSpPr>
          <p:cNvPr id="163" name="Text 161"/>
          <p:cNvSpPr/>
          <p:nvPr/>
        </p:nvSpPr>
        <p:spPr>
          <a:xfrm>
            <a:off x="5177195" y="688419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1.20e+10</a:t>
            </a:r>
            <a:endParaRPr lang="en-US" sz="800" dirty="0"/>
          </a:p>
        </p:txBody>
      </p:sp>
      <p:sp>
        <p:nvSpPr>
          <p:cNvPr id="164" name="Text 162"/>
          <p:cNvSpPr/>
          <p:nvPr/>
        </p:nvSpPr>
        <p:spPr>
          <a:xfrm>
            <a:off x="6075402" y="688419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4.50e+11</a:t>
            </a:r>
            <a:endParaRPr lang="en-US" sz="800" dirty="0"/>
          </a:p>
        </p:txBody>
      </p:sp>
      <p:sp>
        <p:nvSpPr>
          <p:cNvPr id="165" name="Text 163"/>
          <p:cNvSpPr/>
          <p:nvPr/>
        </p:nvSpPr>
        <p:spPr>
          <a:xfrm>
            <a:off x="6973610" y="688419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0.50</a:t>
            </a:r>
            <a:endParaRPr lang="en-US" sz="800" dirty="0"/>
          </a:p>
        </p:txBody>
      </p:sp>
      <p:sp>
        <p:nvSpPr>
          <p:cNvPr id="166" name="Text 164"/>
          <p:cNvSpPr/>
          <p:nvPr/>
        </p:nvSpPr>
        <p:spPr>
          <a:xfrm>
            <a:off x="7871817" y="688419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0.50</a:t>
            </a:r>
            <a:endParaRPr lang="en-US" sz="800" dirty="0"/>
          </a:p>
        </p:txBody>
      </p:sp>
      <p:sp>
        <p:nvSpPr>
          <p:cNvPr id="167" name="Text 165"/>
          <p:cNvSpPr/>
          <p:nvPr/>
        </p:nvSpPr>
        <p:spPr>
          <a:xfrm>
            <a:off x="8770025" y="688419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0.50</a:t>
            </a:r>
            <a:endParaRPr lang="en-US" sz="800" dirty="0"/>
          </a:p>
        </p:txBody>
      </p:sp>
      <p:sp>
        <p:nvSpPr>
          <p:cNvPr id="168" name="Text 166"/>
          <p:cNvSpPr/>
          <p:nvPr/>
        </p:nvSpPr>
        <p:spPr>
          <a:xfrm>
            <a:off x="9668232" y="688419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500000</a:t>
            </a:r>
            <a:endParaRPr lang="en-US" sz="800" dirty="0"/>
          </a:p>
        </p:txBody>
      </p:sp>
      <p:sp>
        <p:nvSpPr>
          <p:cNvPr id="169" name="Text 167"/>
          <p:cNvSpPr/>
          <p:nvPr/>
        </p:nvSpPr>
        <p:spPr>
          <a:xfrm>
            <a:off x="10566440" y="688419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50.00</a:t>
            </a:r>
            <a:endParaRPr lang="en-US" sz="800" dirty="0"/>
          </a:p>
        </p:txBody>
      </p:sp>
      <p:sp>
        <p:nvSpPr>
          <p:cNvPr id="170" name="Text 168"/>
          <p:cNvSpPr/>
          <p:nvPr/>
        </p:nvSpPr>
        <p:spPr>
          <a:xfrm>
            <a:off x="11464647" y="688419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0.02</a:t>
            </a:r>
            <a:endParaRPr lang="en-US" sz="800" dirty="0"/>
          </a:p>
        </p:txBody>
      </p:sp>
      <p:sp>
        <p:nvSpPr>
          <p:cNvPr id="171" name="Text 169"/>
          <p:cNvSpPr/>
          <p:nvPr/>
        </p:nvSpPr>
        <p:spPr>
          <a:xfrm>
            <a:off x="12362855" y="6884194"/>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50.00</a:t>
            </a:r>
            <a:endParaRPr lang="en-US" sz="800" dirty="0"/>
          </a:p>
        </p:txBody>
      </p:sp>
      <p:sp>
        <p:nvSpPr>
          <p:cNvPr id="172" name="Text 170"/>
          <p:cNvSpPr/>
          <p:nvPr/>
        </p:nvSpPr>
        <p:spPr>
          <a:xfrm>
            <a:off x="13261062" y="6884194"/>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0.75</a:t>
            </a:r>
            <a:endParaRPr lang="en-US" sz="800" dirty="0"/>
          </a:p>
        </p:txBody>
      </p:sp>
      <p:sp>
        <p:nvSpPr>
          <p:cNvPr id="173" name="Shape 171"/>
          <p:cNvSpPr/>
          <p:nvPr/>
        </p:nvSpPr>
        <p:spPr>
          <a:xfrm>
            <a:off x="581382" y="7126129"/>
            <a:ext cx="13467636" cy="313373"/>
          </a:xfrm>
          <a:prstGeom prst="rect">
            <a:avLst/>
          </a:prstGeom>
          <a:solidFill>
            <a:srgbClr val="FFFFFF">
              <a:alpha val="4000"/>
            </a:srgbClr>
          </a:solidFill>
          <a:ln/>
        </p:spPr>
      </p:sp>
      <p:sp>
        <p:nvSpPr>
          <p:cNvPr id="174" name="Text 172"/>
          <p:cNvSpPr/>
          <p:nvPr/>
        </p:nvSpPr>
        <p:spPr>
          <a:xfrm>
            <a:off x="688896" y="7197566"/>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75%</a:t>
            </a:r>
            <a:endParaRPr lang="en-US" sz="800" dirty="0"/>
          </a:p>
        </p:txBody>
      </p:sp>
      <p:sp>
        <p:nvSpPr>
          <p:cNvPr id="175" name="Text 173"/>
          <p:cNvSpPr/>
          <p:nvPr/>
        </p:nvSpPr>
        <p:spPr>
          <a:xfrm>
            <a:off x="1589603" y="719756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76" name="Text 174"/>
          <p:cNvSpPr/>
          <p:nvPr/>
        </p:nvSpPr>
        <p:spPr>
          <a:xfrm>
            <a:off x="2486501" y="719756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77" name="Text 175"/>
          <p:cNvSpPr/>
          <p:nvPr/>
        </p:nvSpPr>
        <p:spPr>
          <a:xfrm>
            <a:off x="3383399" y="719756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35000.00</a:t>
            </a:r>
            <a:endParaRPr lang="en-US" sz="800" dirty="0"/>
          </a:p>
        </p:txBody>
      </p:sp>
      <p:sp>
        <p:nvSpPr>
          <p:cNvPr id="178" name="Text 176"/>
          <p:cNvSpPr/>
          <p:nvPr/>
        </p:nvSpPr>
        <p:spPr>
          <a:xfrm>
            <a:off x="4280297" y="7197566"/>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2.00</a:t>
            </a:r>
            <a:endParaRPr lang="en-US" sz="800" dirty="0"/>
          </a:p>
        </p:txBody>
      </p:sp>
      <p:sp>
        <p:nvSpPr>
          <p:cNvPr id="179" name="Text 177"/>
          <p:cNvSpPr/>
          <p:nvPr/>
        </p:nvSpPr>
        <p:spPr>
          <a:xfrm>
            <a:off x="5177195" y="719756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1.80e+10</a:t>
            </a:r>
            <a:endParaRPr lang="en-US" sz="800" dirty="0"/>
          </a:p>
        </p:txBody>
      </p:sp>
      <p:sp>
        <p:nvSpPr>
          <p:cNvPr id="180" name="Text 178"/>
          <p:cNvSpPr/>
          <p:nvPr/>
        </p:nvSpPr>
        <p:spPr>
          <a:xfrm>
            <a:off x="6075402" y="719756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7.50e+11</a:t>
            </a:r>
            <a:endParaRPr lang="en-US" sz="800" dirty="0"/>
          </a:p>
        </p:txBody>
      </p:sp>
      <p:sp>
        <p:nvSpPr>
          <p:cNvPr id="181" name="Text 179"/>
          <p:cNvSpPr/>
          <p:nvPr/>
        </p:nvSpPr>
        <p:spPr>
          <a:xfrm>
            <a:off x="6973610" y="719756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0.75</a:t>
            </a:r>
            <a:endParaRPr lang="en-US" sz="800" dirty="0"/>
          </a:p>
        </p:txBody>
      </p:sp>
      <p:sp>
        <p:nvSpPr>
          <p:cNvPr id="182" name="Text 180"/>
          <p:cNvSpPr/>
          <p:nvPr/>
        </p:nvSpPr>
        <p:spPr>
          <a:xfrm>
            <a:off x="7871817" y="719756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0.75</a:t>
            </a:r>
            <a:endParaRPr lang="en-US" sz="800" dirty="0"/>
          </a:p>
        </p:txBody>
      </p:sp>
      <p:sp>
        <p:nvSpPr>
          <p:cNvPr id="183" name="Text 181"/>
          <p:cNvSpPr/>
          <p:nvPr/>
        </p:nvSpPr>
        <p:spPr>
          <a:xfrm>
            <a:off x="8770025" y="719756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0.75</a:t>
            </a:r>
            <a:endParaRPr lang="en-US" sz="800" dirty="0"/>
          </a:p>
        </p:txBody>
      </p:sp>
      <p:sp>
        <p:nvSpPr>
          <p:cNvPr id="184" name="Text 182"/>
          <p:cNvSpPr/>
          <p:nvPr/>
        </p:nvSpPr>
        <p:spPr>
          <a:xfrm>
            <a:off x="9668232" y="719756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750000</a:t>
            </a:r>
            <a:endParaRPr lang="en-US" sz="800" dirty="0"/>
          </a:p>
        </p:txBody>
      </p:sp>
      <p:sp>
        <p:nvSpPr>
          <p:cNvPr id="185" name="Text 183"/>
          <p:cNvSpPr/>
          <p:nvPr/>
        </p:nvSpPr>
        <p:spPr>
          <a:xfrm>
            <a:off x="10566440" y="719756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65.00</a:t>
            </a:r>
            <a:endParaRPr lang="en-US" sz="800" dirty="0"/>
          </a:p>
        </p:txBody>
      </p:sp>
      <p:sp>
        <p:nvSpPr>
          <p:cNvPr id="186" name="Text 184"/>
          <p:cNvSpPr/>
          <p:nvPr/>
        </p:nvSpPr>
        <p:spPr>
          <a:xfrm>
            <a:off x="11464647" y="719756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0.03</a:t>
            </a:r>
            <a:endParaRPr lang="en-US" sz="800" dirty="0"/>
          </a:p>
        </p:txBody>
      </p:sp>
      <p:sp>
        <p:nvSpPr>
          <p:cNvPr id="187" name="Text 185"/>
          <p:cNvSpPr/>
          <p:nvPr/>
        </p:nvSpPr>
        <p:spPr>
          <a:xfrm>
            <a:off x="12362855" y="7197566"/>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62.00</a:t>
            </a:r>
            <a:endParaRPr lang="en-US" sz="800" dirty="0"/>
          </a:p>
        </p:txBody>
      </p:sp>
      <p:sp>
        <p:nvSpPr>
          <p:cNvPr id="188" name="Text 186"/>
          <p:cNvSpPr/>
          <p:nvPr/>
        </p:nvSpPr>
        <p:spPr>
          <a:xfrm>
            <a:off x="13261062" y="7197566"/>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0.85</a:t>
            </a:r>
            <a:endParaRPr lang="en-US" sz="800" dirty="0"/>
          </a:p>
        </p:txBody>
      </p:sp>
      <p:sp>
        <p:nvSpPr>
          <p:cNvPr id="189" name="Shape 187"/>
          <p:cNvSpPr/>
          <p:nvPr/>
        </p:nvSpPr>
        <p:spPr>
          <a:xfrm>
            <a:off x="581382" y="7439501"/>
            <a:ext cx="13467636" cy="313373"/>
          </a:xfrm>
          <a:prstGeom prst="rect">
            <a:avLst/>
          </a:prstGeom>
          <a:solidFill>
            <a:srgbClr val="000000">
              <a:alpha val="4000"/>
            </a:srgbClr>
          </a:solidFill>
          <a:ln/>
        </p:spPr>
      </p:sp>
      <p:sp>
        <p:nvSpPr>
          <p:cNvPr id="190" name="Text 188"/>
          <p:cNvSpPr/>
          <p:nvPr/>
        </p:nvSpPr>
        <p:spPr>
          <a:xfrm>
            <a:off x="688896" y="7510939"/>
            <a:ext cx="6802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max</a:t>
            </a:r>
            <a:endParaRPr lang="en-US" sz="800" dirty="0"/>
          </a:p>
        </p:txBody>
      </p:sp>
      <p:sp>
        <p:nvSpPr>
          <p:cNvPr id="191" name="Text 189"/>
          <p:cNvSpPr/>
          <p:nvPr/>
        </p:nvSpPr>
        <p:spPr>
          <a:xfrm>
            <a:off x="1589603" y="751093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92" name="Text 190"/>
          <p:cNvSpPr/>
          <p:nvPr/>
        </p:nvSpPr>
        <p:spPr>
          <a:xfrm>
            <a:off x="2486501" y="751093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NaN</a:t>
            </a:r>
            <a:endParaRPr lang="en-US" sz="800" dirty="0"/>
          </a:p>
        </p:txBody>
      </p:sp>
      <p:sp>
        <p:nvSpPr>
          <p:cNvPr id="193" name="Text 191"/>
          <p:cNvSpPr/>
          <p:nvPr/>
        </p:nvSpPr>
        <p:spPr>
          <a:xfrm>
            <a:off x="3383399" y="751093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70000.00</a:t>
            </a:r>
            <a:endParaRPr lang="en-US" sz="800" dirty="0"/>
          </a:p>
        </p:txBody>
      </p:sp>
      <p:sp>
        <p:nvSpPr>
          <p:cNvPr id="194" name="Text 192"/>
          <p:cNvSpPr/>
          <p:nvPr/>
        </p:nvSpPr>
        <p:spPr>
          <a:xfrm>
            <a:off x="4280297" y="7510939"/>
            <a:ext cx="67639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5.00</a:t>
            </a:r>
            <a:endParaRPr lang="en-US" sz="800" dirty="0"/>
          </a:p>
        </p:txBody>
      </p:sp>
      <p:sp>
        <p:nvSpPr>
          <p:cNvPr id="195" name="Text 193"/>
          <p:cNvSpPr/>
          <p:nvPr/>
        </p:nvSpPr>
        <p:spPr>
          <a:xfrm>
            <a:off x="5177195" y="751093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2.50e+10</a:t>
            </a:r>
            <a:endParaRPr lang="en-US" sz="800" dirty="0"/>
          </a:p>
        </p:txBody>
      </p:sp>
      <p:sp>
        <p:nvSpPr>
          <p:cNvPr id="196" name="Text 194"/>
          <p:cNvSpPr/>
          <p:nvPr/>
        </p:nvSpPr>
        <p:spPr>
          <a:xfrm>
            <a:off x="6075402" y="751093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1.20e+12</a:t>
            </a:r>
            <a:endParaRPr lang="en-US" sz="800" dirty="0"/>
          </a:p>
        </p:txBody>
      </p:sp>
      <p:sp>
        <p:nvSpPr>
          <p:cNvPr id="197" name="Text 195"/>
          <p:cNvSpPr/>
          <p:nvPr/>
        </p:nvSpPr>
        <p:spPr>
          <a:xfrm>
            <a:off x="6973610" y="751093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1.00</a:t>
            </a:r>
            <a:endParaRPr lang="en-US" sz="800" dirty="0"/>
          </a:p>
        </p:txBody>
      </p:sp>
      <p:sp>
        <p:nvSpPr>
          <p:cNvPr id="198" name="Text 196"/>
          <p:cNvSpPr/>
          <p:nvPr/>
        </p:nvSpPr>
        <p:spPr>
          <a:xfrm>
            <a:off x="7871817" y="751093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1.00</a:t>
            </a:r>
            <a:endParaRPr lang="en-US" sz="800" dirty="0"/>
          </a:p>
        </p:txBody>
      </p:sp>
      <p:sp>
        <p:nvSpPr>
          <p:cNvPr id="199" name="Text 197"/>
          <p:cNvSpPr/>
          <p:nvPr/>
        </p:nvSpPr>
        <p:spPr>
          <a:xfrm>
            <a:off x="8770025" y="751093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1.00</a:t>
            </a:r>
            <a:endParaRPr lang="en-US" sz="800" dirty="0"/>
          </a:p>
        </p:txBody>
      </p:sp>
      <p:sp>
        <p:nvSpPr>
          <p:cNvPr id="200" name="Text 198"/>
          <p:cNvSpPr/>
          <p:nvPr/>
        </p:nvSpPr>
        <p:spPr>
          <a:xfrm>
            <a:off x="9668232" y="751093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990000</a:t>
            </a:r>
            <a:endParaRPr lang="en-US" sz="800" dirty="0"/>
          </a:p>
        </p:txBody>
      </p:sp>
      <p:sp>
        <p:nvSpPr>
          <p:cNvPr id="201" name="Text 199"/>
          <p:cNvSpPr/>
          <p:nvPr/>
        </p:nvSpPr>
        <p:spPr>
          <a:xfrm>
            <a:off x="10566440" y="751093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80.00</a:t>
            </a:r>
            <a:endParaRPr lang="en-US" sz="800" dirty="0"/>
          </a:p>
        </p:txBody>
      </p:sp>
      <p:sp>
        <p:nvSpPr>
          <p:cNvPr id="202" name="Text 200"/>
          <p:cNvSpPr/>
          <p:nvPr/>
        </p:nvSpPr>
        <p:spPr>
          <a:xfrm>
            <a:off x="11464647" y="751093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0.05</a:t>
            </a:r>
            <a:endParaRPr lang="en-US" sz="800" dirty="0"/>
          </a:p>
        </p:txBody>
      </p:sp>
      <p:sp>
        <p:nvSpPr>
          <p:cNvPr id="203" name="Text 201"/>
          <p:cNvSpPr/>
          <p:nvPr/>
        </p:nvSpPr>
        <p:spPr>
          <a:xfrm>
            <a:off x="12362855" y="7510939"/>
            <a:ext cx="67770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75.00</a:t>
            </a:r>
            <a:endParaRPr lang="en-US" sz="800" dirty="0"/>
          </a:p>
        </p:txBody>
      </p:sp>
      <p:sp>
        <p:nvSpPr>
          <p:cNvPr id="204" name="Text 202"/>
          <p:cNvSpPr/>
          <p:nvPr/>
        </p:nvSpPr>
        <p:spPr>
          <a:xfrm>
            <a:off x="13261062" y="7510939"/>
            <a:ext cx="681514" cy="170497"/>
          </a:xfrm>
          <a:prstGeom prst="rect">
            <a:avLst/>
          </a:prstGeom>
          <a:noFill/>
          <a:ln/>
        </p:spPr>
        <p:txBody>
          <a:bodyPr wrap="none" lIns="0" tIns="0" rIns="0" bIns="0" rtlCol="0" anchor="t"/>
          <a:lstStyle/>
          <a:p>
            <a:pPr algn="l" indent="0" marL="0">
              <a:lnSpc>
                <a:spcPts val="1300"/>
              </a:lnSpc>
              <a:buNone/>
            </a:pPr>
            <a:r>
              <a:rPr lang="en-US" sz="800" dirty="0">
                <a:solidFill>
                  <a:srgbClr val="272525"/>
                </a:solidFill>
                <a:latin typeface="Inter" pitchFamily="34" charset="0"/>
                <a:ea typeface="Inter" pitchFamily="34" charset="-122"/>
                <a:cs typeface="Inter" pitchFamily="34" charset="-120"/>
              </a:rPr>
              <a:t>1.00</a:t>
            </a: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55439"/>
            <a:ext cx="6612493"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DATASET PRE-PROCESSING</a:t>
            </a:r>
            <a:endParaRPr lang="en-US" sz="3750" dirty="0"/>
          </a:p>
        </p:txBody>
      </p:sp>
      <p:sp>
        <p:nvSpPr>
          <p:cNvPr id="3" name="Text 1"/>
          <p:cNvSpPr/>
          <p:nvPr/>
        </p:nvSpPr>
        <p:spPr>
          <a:xfrm>
            <a:off x="793790" y="1643420"/>
            <a:ext cx="13042821" cy="1233487"/>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Data preprocessing is a critical foundational phase in the machine learning pipeline, ensuring data quality, integrity, and suitability for model training. This involves rigorous examination and transformation of raw data to eliminate inconsistencies, handle missing values, normalize feature distributions, and address issues like noise or class imbalance. Proper preprocessing is paramount, especially in financial machine learning applications, as it directly enhances model performance, reproducibility, and the reliability of predictive inferences.</a:t>
            </a:r>
            <a:endParaRPr lang="en-US" sz="1500" dirty="0"/>
          </a:p>
        </p:txBody>
      </p:sp>
      <p:pic>
        <p:nvPicPr>
          <p:cNvPr id="4" name="Image 0" descr="preencoded.png">    </p:cNvPr>
          <p:cNvPicPr>
            <a:picLocks noChangeAspect="1"/>
          </p:cNvPicPr>
          <p:nvPr/>
        </p:nvPicPr>
        <p:blipFill>
          <a:blip r:embed="rId1"/>
          <a:stretch>
            <a:fillRect/>
          </a:stretch>
        </p:blipFill>
        <p:spPr>
          <a:xfrm>
            <a:off x="793790" y="3310533"/>
            <a:ext cx="3275648" cy="3275648"/>
          </a:xfrm>
          <a:prstGeom prst="rect">
            <a:avLst/>
          </a:prstGeom>
        </p:spPr>
      </p:pic>
      <p:sp>
        <p:nvSpPr>
          <p:cNvPr id="5" name="Text 2"/>
          <p:cNvSpPr/>
          <p:nvPr/>
        </p:nvSpPr>
        <p:spPr>
          <a:xfrm>
            <a:off x="5125522" y="3286482"/>
            <a:ext cx="5646420" cy="481965"/>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Key Preprocessing Objectives</a:t>
            </a:r>
            <a:endParaRPr lang="en-US" sz="3000" dirty="0"/>
          </a:p>
        </p:txBody>
      </p:sp>
      <p:sp>
        <p:nvSpPr>
          <p:cNvPr id="6" name="Text 3"/>
          <p:cNvSpPr/>
          <p:nvPr/>
        </p:nvSpPr>
        <p:spPr>
          <a:xfrm>
            <a:off x="5125522" y="3961209"/>
            <a:ext cx="8718590"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Inter" pitchFamily="34" charset="0"/>
                <a:ea typeface="Inter" pitchFamily="34" charset="-122"/>
                <a:cs typeface="Inter" pitchFamily="34" charset="-120"/>
              </a:rPr>
              <a:t>Data Quality: Validating completeness, accuracy, and consistency.</a:t>
            </a:r>
            <a:endParaRPr lang="en-US" sz="1500" dirty="0"/>
          </a:p>
        </p:txBody>
      </p:sp>
      <p:sp>
        <p:nvSpPr>
          <p:cNvPr id="7" name="Text 4"/>
          <p:cNvSpPr/>
          <p:nvPr/>
        </p:nvSpPr>
        <p:spPr>
          <a:xfrm>
            <a:off x="5125522" y="4336971"/>
            <a:ext cx="8718590"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Inter" pitchFamily="34" charset="0"/>
                <a:ea typeface="Inter" pitchFamily="34" charset="-122"/>
                <a:cs typeface="Inter" pitchFamily="34" charset="-120"/>
              </a:rPr>
              <a:t>Feature Engineering: Transforming raw features into meaningful predictors.</a:t>
            </a:r>
            <a:endParaRPr lang="en-US" sz="1500" dirty="0"/>
          </a:p>
        </p:txBody>
      </p:sp>
      <p:sp>
        <p:nvSpPr>
          <p:cNvPr id="8" name="Text 5"/>
          <p:cNvSpPr/>
          <p:nvPr/>
        </p:nvSpPr>
        <p:spPr>
          <a:xfrm>
            <a:off x="5125522" y="4712732"/>
            <a:ext cx="8718590"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Inter" pitchFamily="34" charset="0"/>
                <a:ea typeface="Inter" pitchFamily="34" charset="-122"/>
                <a:cs typeface="Inter" pitchFamily="34" charset="-120"/>
              </a:rPr>
              <a:t>Normalization &amp; Standardization: Ensuring comparable feature scales.</a:t>
            </a:r>
            <a:endParaRPr lang="en-US" sz="1500" dirty="0"/>
          </a:p>
        </p:txBody>
      </p:sp>
      <p:sp>
        <p:nvSpPr>
          <p:cNvPr id="9" name="Text 6"/>
          <p:cNvSpPr/>
          <p:nvPr/>
        </p:nvSpPr>
        <p:spPr>
          <a:xfrm>
            <a:off x="5125522" y="5088493"/>
            <a:ext cx="8718590"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Inter" pitchFamily="34" charset="0"/>
                <a:ea typeface="Inter" pitchFamily="34" charset="-122"/>
                <a:cs typeface="Inter" pitchFamily="34" charset="-120"/>
              </a:rPr>
              <a:t>Handling Imbalance: Addressing skewed class distributions.</a:t>
            </a:r>
            <a:endParaRPr lang="en-US" sz="1500" dirty="0"/>
          </a:p>
        </p:txBody>
      </p:sp>
      <p:sp>
        <p:nvSpPr>
          <p:cNvPr id="10" name="Text 7"/>
          <p:cNvSpPr/>
          <p:nvPr/>
        </p:nvSpPr>
        <p:spPr>
          <a:xfrm>
            <a:off x="5125522" y="5464254"/>
            <a:ext cx="8718590"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Inter" pitchFamily="34" charset="0"/>
                <a:ea typeface="Inter" pitchFamily="34" charset="-122"/>
                <a:cs typeface="Inter" pitchFamily="34" charset="-120"/>
              </a:rPr>
              <a:t>Temporal Analysis: Managing sequential dependencies and biases.</a:t>
            </a:r>
            <a:endParaRPr lang="en-US" sz="1500" dirty="0"/>
          </a:p>
        </p:txBody>
      </p:sp>
      <p:sp>
        <p:nvSpPr>
          <p:cNvPr id="11" name="Text 8"/>
          <p:cNvSpPr/>
          <p:nvPr/>
        </p:nvSpPr>
        <p:spPr>
          <a:xfrm>
            <a:off x="793790" y="7092196"/>
            <a:ext cx="3855958" cy="481965"/>
          </a:xfrm>
          <a:prstGeom prst="rect">
            <a:avLst/>
          </a:prstGeom>
          <a:noFill/>
          <a:ln/>
        </p:spPr>
        <p:txBody>
          <a:bodyPr wrap="none" lIns="0" tIns="0" rIns="0" bIns="0" rtlCol="0" anchor="t"/>
          <a:lstStyle/>
          <a:p>
            <a:pPr algn="l" indent="0" marL="0">
              <a:lnSpc>
                <a:spcPts val="3750"/>
              </a:lnSpc>
              <a:buNone/>
            </a:pPr>
            <a:endParaRPr lang="en-US" sz="3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653653" y="650200"/>
            <a:ext cx="4742855" cy="3679508"/>
          </a:xfrm>
          <a:prstGeom prst="roundRect">
            <a:avLst>
              <a:gd name="adj" fmla="val 1386"/>
            </a:avLst>
          </a:prstGeom>
          <a:solidFill>
            <a:srgbClr val="F2F2F2"/>
          </a:solidFill>
          <a:ln/>
        </p:spPr>
      </p:sp>
      <p:sp>
        <p:nvSpPr>
          <p:cNvPr id="3" name="Shape 1"/>
          <p:cNvSpPr/>
          <p:nvPr/>
        </p:nvSpPr>
        <p:spPr>
          <a:xfrm>
            <a:off x="647700" y="650200"/>
            <a:ext cx="4754761" cy="3679508"/>
          </a:xfrm>
          <a:prstGeom prst="roundRect">
            <a:avLst>
              <a:gd name="adj" fmla="val 495"/>
            </a:avLst>
          </a:prstGeom>
          <a:solidFill>
            <a:srgbClr val="F2F2F2"/>
          </a:solidFill>
          <a:ln/>
        </p:spPr>
      </p:sp>
      <p:sp>
        <p:nvSpPr>
          <p:cNvPr id="4" name="Text 2"/>
          <p:cNvSpPr/>
          <p:nvPr/>
        </p:nvSpPr>
        <p:spPr>
          <a:xfrm>
            <a:off x="769025" y="741164"/>
            <a:ext cx="4512112" cy="3497580"/>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from sklearn.impute import SimpleImputer</a:t>
            </a: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num_cols = df.select_dtypes(include=['float64','int64']).columns</a:t>
            </a: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df[num_cols] = SimpleImputer(strategy='median').fit_transform(df[num_cols])</a:t>
            </a:r>
            <a:endParaRPr lang="en-US" sz="950" dirty="0"/>
          </a:p>
          <a:p>
            <a:pPr algn="l" indent="0" marL="0">
              <a:lnSpc>
                <a:spcPts val="1500"/>
              </a:lnSpc>
              <a:buNone/>
            </a:pP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cat_cols = df.select_dtypes(include=['object']).columns</a:t>
            </a: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df[cat_cols] = SimpleImputer(strategy='most_frequent').fit_transform(df[cat_cols])</a:t>
            </a:r>
            <a:endParaRPr lang="en-US" sz="950" dirty="0"/>
          </a:p>
          <a:p>
            <a:pPr algn="l" indent="0" marL="0">
              <a:lnSpc>
                <a:spcPts val="1500"/>
              </a:lnSpc>
              <a:buNone/>
            </a:pP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from sklearn.preprocessing import StandardScaler</a:t>
            </a:r>
            <a:endParaRPr lang="en-US" sz="950" dirty="0"/>
          </a:p>
          <a:p>
            <a:pPr algn="l" indent="0" marL="0">
              <a:lnSpc>
                <a:spcPts val="1500"/>
              </a:lnSpc>
              <a:buNone/>
            </a:pP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 Select only numeric columns (exclude timestamp and any remaining object columns)</a:t>
            </a: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scale_cols = df.select_dtypes(include=['float64','int64']).columns</a:t>
            </a: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scaler = StandardScaler()</a:t>
            </a: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df[scale_cols] = scaler.fit_transform(df[scale_cols])</a:t>
            </a:r>
            <a:endParaRPr lang="en-US" sz="950" dirty="0"/>
          </a:p>
          <a:p>
            <a:pPr algn="l" indent="0" marL="0">
              <a:lnSpc>
                <a:spcPts val="1500"/>
              </a:lnSpc>
              <a:buNone/>
            </a:pP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print(f"Scaled columns: {list(scale_cols)}")</a:t>
            </a:r>
            <a:endParaRPr lang="en-US" sz="950" dirty="0"/>
          </a:p>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print(f"Total columns after scaling: {df.shape[1]}")</a:t>
            </a:r>
            <a:endParaRPr lang="en-US" sz="950" dirty="0"/>
          </a:p>
        </p:txBody>
      </p:sp>
      <p:sp>
        <p:nvSpPr>
          <p:cNvPr id="5" name="Text 3"/>
          <p:cNvSpPr/>
          <p:nvPr/>
        </p:nvSpPr>
        <p:spPr>
          <a:xfrm>
            <a:off x="5700355" y="634960"/>
            <a:ext cx="3443407" cy="303371"/>
          </a:xfrm>
          <a:prstGeom prst="rect">
            <a:avLst/>
          </a:prstGeom>
          <a:noFill/>
          <a:ln/>
        </p:spPr>
        <p:txBody>
          <a:bodyPr wrap="none" lIns="0" tIns="0" rIns="0" bIns="0" rtlCol="0" anchor="t"/>
          <a:lstStyle/>
          <a:p>
            <a:pPr algn="l" indent="0" marL="0">
              <a:lnSpc>
                <a:spcPts val="2350"/>
              </a:lnSpc>
              <a:buNone/>
            </a:pPr>
            <a:r>
              <a:rPr lang="en-US" sz="1900" b="1" dirty="0">
                <a:solidFill>
                  <a:srgbClr val="000000"/>
                </a:solidFill>
                <a:latin typeface="Inter Bold" pitchFamily="34" charset="0"/>
                <a:ea typeface="Inter Bold" pitchFamily="34" charset="-122"/>
                <a:cs typeface="Inter Bold" pitchFamily="34" charset="-120"/>
              </a:rPr>
              <a:t>Data Pre-processing Pipeline</a:t>
            </a:r>
            <a:endParaRPr lang="en-US" sz="1900" dirty="0"/>
          </a:p>
        </p:txBody>
      </p:sp>
      <p:sp>
        <p:nvSpPr>
          <p:cNvPr id="6" name="Text 4"/>
          <p:cNvSpPr/>
          <p:nvPr/>
        </p:nvSpPr>
        <p:spPr>
          <a:xfrm>
            <a:off x="5700355" y="1059656"/>
            <a:ext cx="8283892" cy="388620"/>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This pipeline prepares our raw data for machine learning models by handling missing values and standardizing features, crucial steps for model performance and accuracy.</a:t>
            </a:r>
            <a:endParaRPr lang="en-US" sz="950" dirty="0"/>
          </a:p>
        </p:txBody>
      </p:sp>
      <p:sp>
        <p:nvSpPr>
          <p:cNvPr id="7" name="Text 5"/>
          <p:cNvSpPr/>
          <p:nvPr/>
        </p:nvSpPr>
        <p:spPr>
          <a:xfrm>
            <a:off x="5700355" y="1557457"/>
            <a:ext cx="8283892" cy="777240"/>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Missing values are handled using </a:t>
            </a:r>
            <a:pPr algn="l" indent="0" marL="0">
              <a:lnSpc>
                <a:spcPts val="1500"/>
              </a:lnSpc>
              <a:buNone/>
            </a:pPr>
            <a:r>
              <a:rPr lang="en-US" sz="950" b="1" dirty="0">
                <a:solidFill>
                  <a:srgbClr val="272525"/>
                </a:solidFill>
                <a:latin typeface="Inter" pitchFamily="34" charset="0"/>
                <a:ea typeface="Inter" pitchFamily="34" charset="-122"/>
                <a:cs typeface="Inter" pitchFamily="34" charset="-120"/>
              </a:rPr>
              <a:t>SimpleImputer</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numerical columns are filled with the </a:t>
            </a:r>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median</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and categorical columns use the </a:t>
            </a:r>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most_frequent</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value. This ensures a complete dataset. Following this, a </a:t>
            </a:r>
            <a:pPr algn="l" indent="0" marL="0">
              <a:lnSpc>
                <a:spcPts val="1500"/>
              </a:lnSpc>
              <a:buNone/>
            </a:pPr>
            <a:r>
              <a:rPr lang="en-US" sz="950" b="1" dirty="0">
                <a:solidFill>
                  <a:srgbClr val="272525"/>
                </a:solidFill>
                <a:latin typeface="Inter" pitchFamily="34" charset="0"/>
                <a:ea typeface="Inter" pitchFamily="34" charset="-122"/>
                <a:cs typeface="Inter" pitchFamily="34" charset="-120"/>
              </a:rPr>
              <a:t>StandardScaler</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transforms numerical features to have a mean of 0 and a standard deviation of 1. This standardization is vital to prevent features with larger magnitudes from disproportionately influencing model learning. Finally, the code prints the scaled columns and the total column count after preprocessing.</a:t>
            </a:r>
            <a:endParaRPr lang="en-US" sz="950" dirty="0"/>
          </a:p>
        </p:txBody>
      </p:sp>
      <p:sp>
        <p:nvSpPr>
          <p:cNvPr id="8" name="Text 6"/>
          <p:cNvSpPr/>
          <p:nvPr/>
        </p:nvSpPr>
        <p:spPr>
          <a:xfrm>
            <a:off x="5700355" y="2456021"/>
            <a:ext cx="3679031" cy="235268"/>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Inter Bold" pitchFamily="34" charset="0"/>
                <a:ea typeface="Inter Bold" pitchFamily="34" charset="-122"/>
                <a:cs typeface="Inter Bold" pitchFamily="34" charset="-120"/>
              </a:rPr>
              <a:t>Null Value Check Results: </a:t>
            </a:r>
            <a:pPr algn="l" indent="0" marL="0">
              <a:lnSpc>
                <a:spcPts val="1750"/>
              </a:lnSpc>
              <a:buNone/>
            </a:pPr>
            <a:r>
              <a:rPr lang="en-US" sz="1400" b="1" dirty="0">
                <a:solidFill>
                  <a:srgbClr val="272525"/>
                </a:solidFill>
                <a:highlight>
                  <a:srgbClr val="F2F2F2"/>
                </a:highlight>
                <a:latin typeface="Consolas" pitchFamily="34" charset="0"/>
                <a:ea typeface="Consolas" pitchFamily="34" charset="-122"/>
                <a:cs typeface="Consolas" pitchFamily="34" charset="-120"/>
              </a:rPr>
              <a:t>df.isnull().any()</a:t>
            </a:r>
            <a:endParaRPr lang="en-US" sz="1400" dirty="0"/>
          </a:p>
        </p:txBody>
      </p:sp>
      <p:sp>
        <p:nvSpPr>
          <p:cNvPr id="9" name="Shape 7"/>
          <p:cNvSpPr/>
          <p:nvPr/>
        </p:nvSpPr>
        <p:spPr>
          <a:xfrm>
            <a:off x="5700355" y="2827853"/>
            <a:ext cx="8283892" cy="4756904"/>
          </a:xfrm>
          <a:prstGeom prst="roundRect">
            <a:avLst>
              <a:gd name="adj" fmla="val 1072"/>
            </a:avLst>
          </a:prstGeom>
          <a:noFill/>
          <a:ln w="7620">
            <a:solidFill>
              <a:srgbClr val="000000">
                <a:alpha val="8000"/>
              </a:srgbClr>
            </a:solidFill>
            <a:prstDash val="solid"/>
          </a:ln>
        </p:spPr>
      </p:sp>
      <p:sp>
        <p:nvSpPr>
          <p:cNvPr id="10" name="Shape 8"/>
          <p:cNvSpPr/>
          <p:nvPr/>
        </p:nvSpPr>
        <p:spPr>
          <a:xfrm>
            <a:off x="5707975" y="2835473"/>
            <a:ext cx="8268653" cy="316111"/>
          </a:xfrm>
          <a:prstGeom prst="rect">
            <a:avLst/>
          </a:prstGeom>
          <a:solidFill>
            <a:srgbClr val="FFFFFF">
              <a:alpha val="4000"/>
            </a:srgbClr>
          </a:solidFill>
          <a:ln/>
        </p:spPr>
      </p:sp>
      <p:sp>
        <p:nvSpPr>
          <p:cNvPr id="11" name="Text 9"/>
          <p:cNvSpPr/>
          <p:nvPr/>
        </p:nvSpPr>
        <p:spPr>
          <a:xfrm>
            <a:off x="5829419" y="2915841"/>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Column</a:t>
            </a:r>
            <a:endParaRPr lang="en-US" sz="750" dirty="0"/>
          </a:p>
        </p:txBody>
      </p:sp>
      <p:sp>
        <p:nvSpPr>
          <p:cNvPr id="12" name="Text 10"/>
          <p:cNvSpPr/>
          <p:nvPr/>
        </p:nvSpPr>
        <p:spPr>
          <a:xfrm>
            <a:off x="11621214" y="2915841"/>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Has Null Values</a:t>
            </a:r>
            <a:endParaRPr lang="en-US" sz="750" dirty="0"/>
          </a:p>
        </p:txBody>
      </p:sp>
      <p:sp>
        <p:nvSpPr>
          <p:cNvPr id="13" name="Shape 11"/>
          <p:cNvSpPr/>
          <p:nvPr/>
        </p:nvSpPr>
        <p:spPr>
          <a:xfrm>
            <a:off x="5707975" y="3151584"/>
            <a:ext cx="8268653" cy="316111"/>
          </a:xfrm>
          <a:prstGeom prst="rect">
            <a:avLst/>
          </a:prstGeom>
          <a:solidFill>
            <a:srgbClr val="000000">
              <a:alpha val="4000"/>
            </a:srgbClr>
          </a:solidFill>
          <a:ln/>
        </p:spPr>
      </p:sp>
      <p:sp>
        <p:nvSpPr>
          <p:cNvPr id="14" name="Text 12"/>
          <p:cNvSpPr/>
          <p:nvPr/>
        </p:nvSpPr>
        <p:spPr>
          <a:xfrm>
            <a:off x="5829419" y="3231952"/>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timestamp</a:t>
            </a:r>
            <a:endParaRPr lang="en-US" sz="750" dirty="0"/>
          </a:p>
        </p:txBody>
      </p:sp>
      <p:sp>
        <p:nvSpPr>
          <p:cNvPr id="15" name="Text 13"/>
          <p:cNvSpPr/>
          <p:nvPr/>
        </p:nvSpPr>
        <p:spPr>
          <a:xfrm>
            <a:off x="11621214" y="3231952"/>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16" name="Shape 14"/>
          <p:cNvSpPr/>
          <p:nvPr/>
        </p:nvSpPr>
        <p:spPr>
          <a:xfrm>
            <a:off x="5707975" y="3467695"/>
            <a:ext cx="8268653" cy="316111"/>
          </a:xfrm>
          <a:prstGeom prst="rect">
            <a:avLst/>
          </a:prstGeom>
          <a:solidFill>
            <a:srgbClr val="FFFFFF">
              <a:alpha val="4000"/>
            </a:srgbClr>
          </a:solidFill>
          <a:ln/>
        </p:spPr>
      </p:sp>
      <p:sp>
        <p:nvSpPr>
          <p:cNvPr id="17" name="Text 15"/>
          <p:cNvSpPr/>
          <p:nvPr/>
        </p:nvSpPr>
        <p:spPr>
          <a:xfrm>
            <a:off x="5829419" y="3548063"/>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cryptocurrency</a:t>
            </a:r>
            <a:endParaRPr lang="en-US" sz="750" dirty="0"/>
          </a:p>
        </p:txBody>
      </p:sp>
      <p:sp>
        <p:nvSpPr>
          <p:cNvPr id="18" name="Text 16"/>
          <p:cNvSpPr/>
          <p:nvPr/>
        </p:nvSpPr>
        <p:spPr>
          <a:xfrm>
            <a:off x="11621214" y="3548063"/>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19" name="Shape 17"/>
          <p:cNvSpPr/>
          <p:nvPr/>
        </p:nvSpPr>
        <p:spPr>
          <a:xfrm>
            <a:off x="5707975" y="3783806"/>
            <a:ext cx="8268653" cy="316111"/>
          </a:xfrm>
          <a:prstGeom prst="rect">
            <a:avLst/>
          </a:prstGeom>
          <a:solidFill>
            <a:srgbClr val="000000">
              <a:alpha val="4000"/>
            </a:srgbClr>
          </a:solidFill>
          <a:ln/>
        </p:spPr>
      </p:sp>
      <p:sp>
        <p:nvSpPr>
          <p:cNvPr id="20" name="Text 18"/>
          <p:cNvSpPr/>
          <p:nvPr/>
        </p:nvSpPr>
        <p:spPr>
          <a:xfrm>
            <a:off x="5829419" y="3864173"/>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current_price_usd</a:t>
            </a:r>
            <a:endParaRPr lang="en-US" sz="750" dirty="0"/>
          </a:p>
        </p:txBody>
      </p:sp>
      <p:sp>
        <p:nvSpPr>
          <p:cNvPr id="21" name="Text 19"/>
          <p:cNvSpPr/>
          <p:nvPr/>
        </p:nvSpPr>
        <p:spPr>
          <a:xfrm>
            <a:off x="11621214" y="3864173"/>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22" name="Shape 20"/>
          <p:cNvSpPr/>
          <p:nvPr/>
        </p:nvSpPr>
        <p:spPr>
          <a:xfrm>
            <a:off x="5707975" y="4099917"/>
            <a:ext cx="8268653" cy="316111"/>
          </a:xfrm>
          <a:prstGeom prst="rect">
            <a:avLst/>
          </a:prstGeom>
          <a:solidFill>
            <a:srgbClr val="FFFFFF">
              <a:alpha val="4000"/>
            </a:srgbClr>
          </a:solidFill>
          <a:ln/>
        </p:spPr>
      </p:sp>
      <p:sp>
        <p:nvSpPr>
          <p:cNvPr id="23" name="Text 21"/>
          <p:cNvSpPr/>
          <p:nvPr/>
        </p:nvSpPr>
        <p:spPr>
          <a:xfrm>
            <a:off x="5829419" y="4180284"/>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price_change_24h_percent</a:t>
            </a:r>
            <a:endParaRPr lang="en-US" sz="750" dirty="0"/>
          </a:p>
        </p:txBody>
      </p:sp>
      <p:sp>
        <p:nvSpPr>
          <p:cNvPr id="24" name="Text 22"/>
          <p:cNvSpPr/>
          <p:nvPr/>
        </p:nvSpPr>
        <p:spPr>
          <a:xfrm>
            <a:off x="11621214" y="4180284"/>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25" name="Shape 23"/>
          <p:cNvSpPr/>
          <p:nvPr/>
        </p:nvSpPr>
        <p:spPr>
          <a:xfrm>
            <a:off x="5707975" y="4416028"/>
            <a:ext cx="8268653" cy="316111"/>
          </a:xfrm>
          <a:prstGeom prst="rect">
            <a:avLst/>
          </a:prstGeom>
          <a:solidFill>
            <a:srgbClr val="000000">
              <a:alpha val="4000"/>
            </a:srgbClr>
          </a:solidFill>
          <a:ln/>
        </p:spPr>
      </p:sp>
      <p:sp>
        <p:nvSpPr>
          <p:cNvPr id="26" name="Text 24"/>
          <p:cNvSpPr/>
          <p:nvPr/>
        </p:nvSpPr>
        <p:spPr>
          <a:xfrm>
            <a:off x="5829419" y="4496395"/>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trading_volume_24h</a:t>
            </a:r>
            <a:endParaRPr lang="en-US" sz="750" dirty="0"/>
          </a:p>
        </p:txBody>
      </p:sp>
      <p:sp>
        <p:nvSpPr>
          <p:cNvPr id="27" name="Text 25"/>
          <p:cNvSpPr/>
          <p:nvPr/>
        </p:nvSpPr>
        <p:spPr>
          <a:xfrm>
            <a:off x="11621214" y="4496395"/>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28" name="Shape 26"/>
          <p:cNvSpPr/>
          <p:nvPr/>
        </p:nvSpPr>
        <p:spPr>
          <a:xfrm>
            <a:off x="5707975" y="4732139"/>
            <a:ext cx="8268653" cy="316111"/>
          </a:xfrm>
          <a:prstGeom prst="rect">
            <a:avLst/>
          </a:prstGeom>
          <a:solidFill>
            <a:srgbClr val="FFFFFF">
              <a:alpha val="4000"/>
            </a:srgbClr>
          </a:solidFill>
          <a:ln/>
        </p:spPr>
      </p:sp>
      <p:sp>
        <p:nvSpPr>
          <p:cNvPr id="29" name="Text 27"/>
          <p:cNvSpPr/>
          <p:nvPr/>
        </p:nvSpPr>
        <p:spPr>
          <a:xfrm>
            <a:off x="5829419" y="4812506"/>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market_cap_usd</a:t>
            </a:r>
            <a:endParaRPr lang="en-US" sz="750" dirty="0"/>
          </a:p>
        </p:txBody>
      </p:sp>
      <p:sp>
        <p:nvSpPr>
          <p:cNvPr id="30" name="Text 28"/>
          <p:cNvSpPr/>
          <p:nvPr/>
        </p:nvSpPr>
        <p:spPr>
          <a:xfrm>
            <a:off x="11621214" y="4812506"/>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31" name="Shape 29"/>
          <p:cNvSpPr/>
          <p:nvPr/>
        </p:nvSpPr>
        <p:spPr>
          <a:xfrm>
            <a:off x="5707975" y="5048250"/>
            <a:ext cx="8268653" cy="316111"/>
          </a:xfrm>
          <a:prstGeom prst="rect">
            <a:avLst/>
          </a:prstGeom>
          <a:solidFill>
            <a:srgbClr val="000000">
              <a:alpha val="4000"/>
            </a:srgbClr>
          </a:solidFill>
          <a:ln/>
        </p:spPr>
      </p:sp>
      <p:sp>
        <p:nvSpPr>
          <p:cNvPr id="32" name="Text 30"/>
          <p:cNvSpPr/>
          <p:nvPr/>
        </p:nvSpPr>
        <p:spPr>
          <a:xfrm>
            <a:off x="5829419" y="5128617"/>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social_sentiment_score</a:t>
            </a:r>
            <a:endParaRPr lang="en-US" sz="750" dirty="0"/>
          </a:p>
        </p:txBody>
      </p:sp>
      <p:sp>
        <p:nvSpPr>
          <p:cNvPr id="33" name="Text 31"/>
          <p:cNvSpPr/>
          <p:nvPr/>
        </p:nvSpPr>
        <p:spPr>
          <a:xfrm>
            <a:off x="11621214" y="5128617"/>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34" name="Shape 32"/>
          <p:cNvSpPr/>
          <p:nvPr/>
        </p:nvSpPr>
        <p:spPr>
          <a:xfrm>
            <a:off x="5707975" y="5364361"/>
            <a:ext cx="8268653" cy="316111"/>
          </a:xfrm>
          <a:prstGeom prst="rect">
            <a:avLst/>
          </a:prstGeom>
          <a:solidFill>
            <a:srgbClr val="FFFFFF">
              <a:alpha val="4000"/>
            </a:srgbClr>
          </a:solidFill>
          <a:ln/>
        </p:spPr>
      </p:sp>
      <p:sp>
        <p:nvSpPr>
          <p:cNvPr id="35" name="Text 33"/>
          <p:cNvSpPr/>
          <p:nvPr/>
        </p:nvSpPr>
        <p:spPr>
          <a:xfrm>
            <a:off x="5829419" y="5444728"/>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news_sentiment_score</a:t>
            </a:r>
            <a:endParaRPr lang="en-US" sz="750" dirty="0"/>
          </a:p>
        </p:txBody>
      </p:sp>
      <p:sp>
        <p:nvSpPr>
          <p:cNvPr id="36" name="Text 34"/>
          <p:cNvSpPr/>
          <p:nvPr/>
        </p:nvSpPr>
        <p:spPr>
          <a:xfrm>
            <a:off x="11621214" y="5444728"/>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37" name="Shape 35"/>
          <p:cNvSpPr/>
          <p:nvPr/>
        </p:nvSpPr>
        <p:spPr>
          <a:xfrm>
            <a:off x="5707975" y="5680472"/>
            <a:ext cx="8268653" cy="316111"/>
          </a:xfrm>
          <a:prstGeom prst="rect">
            <a:avLst/>
          </a:prstGeom>
          <a:solidFill>
            <a:srgbClr val="000000">
              <a:alpha val="4000"/>
            </a:srgbClr>
          </a:solidFill>
          <a:ln/>
        </p:spPr>
      </p:sp>
      <p:sp>
        <p:nvSpPr>
          <p:cNvPr id="38" name="Text 36"/>
          <p:cNvSpPr/>
          <p:nvPr/>
        </p:nvSpPr>
        <p:spPr>
          <a:xfrm>
            <a:off x="5829419" y="5760839"/>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news_impact_score</a:t>
            </a:r>
            <a:endParaRPr lang="en-US" sz="750" dirty="0"/>
          </a:p>
        </p:txBody>
      </p:sp>
      <p:sp>
        <p:nvSpPr>
          <p:cNvPr id="39" name="Text 37"/>
          <p:cNvSpPr/>
          <p:nvPr/>
        </p:nvSpPr>
        <p:spPr>
          <a:xfrm>
            <a:off x="11621214" y="5760839"/>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40" name="Shape 38"/>
          <p:cNvSpPr/>
          <p:nvPr/>
        </p:nvSpPr>
        <p:spPr>
          <a:xfrm>
            <a:off x="5707975" y="5996583"/>
            <a:ext cx="8268653" cy="316111"/>
          </a:xfrm>
          <a:prstGeom prst="rect">
            <a:avLst/>
          </a:prstGeom>
          <a:solidFill>
            <a:srgbClr val="FFFFFF">
              <a:alpha val="4000"/>
            </a:srgbClr>
          </a:solidFill>
          <a:ln/>
        </p:spPr>
      </p:sp>
      <p:sp>
        <p:nvSpPr>
          <p:cNvPr id="41" name="Text 39"/>
          <p:cNvSpPr/>
          <p:nvPr/>
        </p:nvSpPr>
        <p:spPr>
          <a:xfrm>
            <a:off x="5829419" y="6076950"/>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social_mentions_count</a:t>
            </a:r>
            <a:endParaRPr lang="en-US" sz="750" dirty="0"/>
          </a:p>
        </p:txBody>
      </p:sp>
      <p:sp>
        <p:nvSpPr>
          <p:cNvPr id="42" name="Text 40"/>
          <p:cNvSpPr/>
          <p:nvPr/>
        </p:nvSpPr>
        <p:spPr>
          <a:xfrm>
            <a:off x="11621214" y="6076950"/>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43" name="Shape 41"/>
          <p:cNvSpPr/>
          <p:nvPr/>
        </p:nvSpPr>
        <p:spPr>
          <a:xfrm>
            <a:off x="5707975" y="6312694"/>
            <a:ext cx="8268653" cy="316111"/>
          </a:xfrm>
          <a:prstGeom prst="rect">
            <a:avLst/>
          </a:prstGeom>
          <a:solidFill>
            <a:srgbClr val="000000">
              <a:alpha val="4000"/>
            </a:srgbClr>
          </a:solidFill>
          <a:ln/>
        </p:spPr>
      </p:sp>
      <p:sp>
        <p:nvSpPr>
          <p:cNvPr id="44" name="Text 42"/>
          <p:cNvSpPr/>
          <p:nvPr/>
        </p:nvSpPr>
        <p:spPr>
          <a:xfrm>
            <a:off x="5829419" y="6393061"/>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fear_greed_index</a:t>
            </a:r>
            <a:endParaRPr lang="en-US" sz="750" dirty="0"/>
          </a:p>
        </p:txBody>
      </p:sp>
      <p:sp>
        <p:nvSpPr>
          <p:cNvPr id="45" name="Text 43"/>
          <p:cNvSpPr/>
          <p:nvPr/>
        </p:nvSpPr>
        <p:spPr>
          <a:xfrm>
            <a:off x="11621214" y="6393061"/>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46" name="Shape 44"/>
          <p:cNvSpPr/>
          <p:nvPr/>
        </p:nvSpPr>
        <p:spPr>
          <a:xfrm>
            <a:off x="5707975" y="6628805"/>
            <a:ext cx="8268653" cy="316111"/>
          </a:xfrm>
          <a:prstGeom prst="rect">
            <a:avLst/>
          </a:prstGeom>
          <a:solidFill>
            <a:srgbClr val="FFFFFF">
              <a:alpha val="4000"/>
            </a:srgbClr>
          </a:solidFill>
          <a:ln/>
        </p:spPr>
      </p:sp>
      <p:sp>
        <p:nvSpPr>
          <p:cNvPr id="47" name="Text 45"/>
          <p:cNvSpPr/>
          <p:nvPr/>
        </p:nvSpPr>
        <p:spPr>
          <a:xfrm>
            <a:off x="5829419" y="6709172"/>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volatility_index</a:t>
            </a:r>
            <a:endParaRPr lang="en-US" sz="750" dirty="0"/>
          </a:p>
        </p:txBody>
      </p:sp>
      <p:sp>
        <p:nvSpPr>
          <p:cNvPr id="48" name="Text 46"/>
          <p:cNvSpPr/>
          <p:nvPr/>
        </p:nvSpPr>
        <p:spPr>
          <a:xfrm>
            <a:off x="11621214" y="6709172"/>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49" name="Shape 47"/>
          <p:cNvSpPr/>
          <p:nvPr/>
        </p:nvSpPr>
        <p:spPr>
          <a:xfrm>
            <a:off x="5707975" y="6944916"/>
            <a:ext cx="8268653" cy="316111"/>
          </a:xfrm>
          <a:prstGeom prst="rect">
            <a:avLst/>
          </a:prstGeom>
          <a:solidFill>
            <a:srgbClr val="000000">
              <a:alpha val="4000"/>
            </a:srgbClr>
          </a:solidFill>
          <a:ln/>
        </p:spPr>
      </p:sp>
      <p:sp>
        <p:nvSpPr>
          <p:cNvPr id="50" name="Text 48"/>
          <p:cNvSpPr/>
          <p:nvPr/>
        </p:nvSpPr>
        <p:spPr>
          <a:xfrm>
            <a:off x="5829419" y="7025283"/>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rsi_technical_indicator</a:t>
            </a:r>
            <a:endParaRPr lang="en-US" sz="750" dirty="0"/>
          </a:p>
        </p:txBody>
      </p:sp>
      <p:sp>
        <p:nvSpPr>
          <p:cNvPr id="51" name="Text 49"/>
          <p:cNvSpPr/>
          <p:nvPr/>
        </p:nvSpPr>
        <p:spPr>
          <a:xfrm>
            <a:off x="11621214" y="7025283"/>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
        <p:nvSpPr>
          <p:cNvPr id="52" name="Shape 50"/>
          <p:cNvSpPr/>
          <p:nvPr/>
        </p:nvSpPr>
        <p:spPr>
          <a:xfrm>
            <a:off x="5707975" y="7261027"/>
            <a:ext cx="8268653" cy="316111"/>
          </a:xfrm>
          <a:prstGeom prst="rect">
            <a:avLst/>
          </a:prstGeom>
          <a:solidFill>
            <a:srgbClr val="FFFFFF">
              <a:alpha val="4000"/>
            </a:srgbClr>
          </a:solidFill>
          <a:ln/>
        </p:spPr>
      </p:sp>
      <p:sp>
        <p:nvSpPr>
          <p:cNvPr id="53" name="Text 51"/>
          <p:cNvSpPr/>
          <p:nvPr/>
        </p:nvSpPr>
        <p:spPr>
          <a:xfrm>
            <a:off x="5829419" y="7341394"/>
            <a:ext cx="5541526"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prediction_confidence</a:t>
            </a:r>
            <a:endParaRPr lang="en-US" sz="750" dirty="0"/>
          </a:p>
        </p:txBody>
      </p:sp>
      <p:sp>
        <p:nvSpPr>
          <p:cNvPr id="54" name="Text 52"/>
          <p:cNvSpPr/>
          <p:nvPr/>
        </p:nvSpPr>
        <p:spPr>
          <a:xfrm>
            <a:off x="11621214" y="7341394"/>
            <a:ext cx="2234089" cy="15537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False</a:t>
            </a:r>
            <a:endParaRPr lang="en-US" sz="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49605"/>
            <a:ext cx="6237923" cy="453628"/>
          </a:xfrm>
          <a:prstGeom prst="rect">
            <a:avLst/>
          </a:prstGeom>
          <a:noFill/>
          <a:ln/>
        </p:spPr>
        <p:txBody>
          <a:bodyPr wrap="none" lIns="0" tIns="0" rIns="0" bIns="0" rtlCol="0" anchor="t"/>
          <a:lstStyle/>
          <a:p>
            <a:pPr algn="l" indent="0" marL="0">
              <a:lnSpc>
                <a:spcPts val="3550"/>
              </a:lnSpc>
              <a:buNone/>
            </a:pPr>
            <a:r>
              <a:rPr lang="en-US" sz="2850" b="1" dirty="0">
                <a:solidFill>
                  <a:srgbClr val="000000"/>
                </a:solidFill>
                <a:latin typeface="Inter Bold" pitchFamily="34" charset="0"/>
                <a:ea typeface="Inter Bold" pitchFamily="34" charset="-122"/>
                <a:cs typeface="Inter Bold" pitchFamily="34" charset="-120"/>
              </a:rPr>
              <a:t>Data Integrity &amp; Class Balance 50%</a:t>
            </a:r>
            <a:endParaRPr lang="en-US" sz="2850" dirty="0"/>
          </a:p>
        </p:txBody>
      </p:sp>
      <p:pic>
        <p:nvPicPr>
          <p:cNvPr id="3" name="Image 0" descr="preencoded.png">    </p:cNvPr>
          <p:cNvPicPr>
            <a:picLocks noChangeAspect="1"/>
          </p:cNvPicPr>
          <p:nvPr/>
        </p:nvPicPr>
        <p:blipFill>
          <a:blip r:embed="rId1"/>
          <a:stretch>
            <a:fillRect/>
          </a:stretch>
        </p:blipFill>
        <p:spPr>
          <a:xfrm>
            <a:off x="793790" y="1579483"/>
            <a:ext cx="3956804" cy="3956804"/>
          </a:xfrm>
          <a:prstGeom prst="rect">
            <a:avLst/>
          </a:prstGeom>
        </p:spPr>
      </p:pic>
      <p:sp>
        <p:nvSpPr>
          <p:cNvPr id="4" name="Text 1"/>
          <p:cNvSpPr/>
          <p:nvPr/>
        </p:nvSpPr>
        <p:spPr>
          <a:xfrm>
            <a:off x="6195536" y="1538645"/>
            <a:ext cx="7648575"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Why Balance Matters:</a:t>
            </a:r>
            <a:endParaRPr lang="en-US" sz="1750" dirty="0"/>
          </a:p>
        </p:txBody>
      </p:sp>
      <p:sp>
        <p:nvSpPr>
          <p:cNvPr id="5" name="Text 2"/>
          <p:cNvSpPr/>
          <p:nvPr/>
        </p:nvSpPr>
        <p:spPr>
          <a:xfrm>
            <a:off x="6195536" y="2064782"/>
            <a:ext cx="7648575" cy="290274"/>
          </a:xfrm>
          <a:prstGeom prst="rect">
            <a:avLst/>
          </a:prstGeom>
          <a:noFill/>
          <a:ln/>
        </p:spPr>
        <p:txBody>
          <a:bodyPr wrap="none" lIns="0" tIns="0" rIns="0" bIns="0" rtlCol="0" anchor="t"/>
          <a:lstStyle/>
          <a:p>
            <a:pPr algn="l" indent="0" marL="0">
              <a:lnSpc>
                <a:spcPts val="2250"/>
              </a:lnSpc>
              <a:buNone/>
            </a:pPr>
            <a:endParaRPr lang="en-US" sz="1400" dirty="0"/>
          </a:p>
        </p:txBody>
      </p:sp>
      <p:sp>
        <p:nvSpPr>
          <p:cNvPr id="6" name="Text 3"/>
          <p:cNvSpPr/>
          <p:nvPr/>
        </p:nvSpPr>
        <p:spPr>
          <a:xfrm>
            <a:off x="6195536" y="2518291"/>
            <a:ext cx="7648575"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 balanced dataset ensures accuracy is a valid evaluation metric without requiring resampling techniques like SMOTE. The model cannot "game" the system by predicting the majority class.</a:t>
            </a:r>
            <a:endParaRPr lang="en-US" sz="1400" dirty="0"/>
          </a:p>
        </p:txBody>
      </p:sp>
      <p:sp>
        <p:nvSpPr>
          <p:cNvPr id="7" name="Text 4"/>
          <p:cNvSpPr/>
          <p:nvPr/>
        </p:nvSpPr>
        <p:spPr>
          <a:xfrm>
            <a:off x="6195536" y="3552349"/>
            <a:ext cx="7648575" cy="116109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The pristine condition of our dataset provided a significant methodological advantage. With equal representation of bullish and bearish outcomes, the model is forced to learn genuine patterns rather than exploiting class imbalance—a common pitfall in financial machine learning applications.</a:t>
            </a:r>
            <a:endParaRPr lang="en-US" sz="1400" dirty="0"/>
          </a:p>
        </p:txBody>
      </p:sp>
      <p:sp>
        <p:nvSpPr>
          <p:cNvPr id="8" name="Text 5"/>
          <p:cNvSpPr/>
          <p:nvPr/>
        </p:nvSpPr>
        <p:spPr>
          <a:xfrm>
            <a:off x="6195536" y="4876681"/>
            <a:ext cx="7648575" cy="290274"/>
          </a:xfrm>
          <a:prstGeom prst="rect">
            <a:avLst/>
          </a:prstGeom>
          <a:noFill/>
          <a:ln/>
        </p:spPr>
        <p:txBody>
          <a:bodyPr wrap="none" lIns="0" tIns="0" rIns="0" bIns="0" rtlCol="0" anchor="t"/>
          <a:lstStyle/>
          <a:p>
            <a:pPr algn="l" indent="0" marL="0">
              <a:lnSpc>
                <a:spcPts val="2250"/>
              </a:lnSpc>
              <a:buNone/>
            </a:pPr>
            <a:endParaRPr lang="en-US" sz="1400" dirty="0"/>
          </a:p>
        </p:txBody>
      </p:sp>
      <p:sp>
        <p:nvSpPr>
          <p:cNvPr id="9" name="Text 6"/>
          <p:cNvSpPr/>
          <p:nvPr/>
        </p:nvSpPr>
        <p:spPr>
          <a:xfrm>
            <a:off x="6195536" y="5348407"/>
            <a:ext cx="5617131"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2,063 Total Observations</a:t>
            </a:r>
            <a:endParaRPr lang="en-US" sz="3550" dirty="0"/>
          </a:p>
        </p:txBody>
      </p:sp>
      <p:sp>
        <p:nvSpPr>
          <p:cNvPr id="10" name="Text 7"/>
          <p:cNvSpPr/>
          <p:nvPr/>
        </p:nvSpPr>
        <p:spPr>
          <a:xfrm>
            <a:off x="793790" y="6300907"/>
            <a:ext cx="13042821" cy="290274"/>
          </a:xfrm>
          <a:prstGeom prst="rect">
            <a:avLst/>
          </a:prstGeom>
          <a:noFill/>
          <a:ln/>
        </p:spPr>
        <p:txBody>
          <a:bodyPr wrap="none" lIns="0" tIns="0" rIns="0" bIns="0" rtlCol="0" anchor="t"/>
          <a:lstStyle/>
          <a:p>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Null Values :- 0 </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null values</a:t>
            </a:r>
            <a:endParaRPr lang="en-US" sz="1400" dirty="0"/>
          </a:p>
        </p:txBody>
      </p:sp>
      <p:sp>
        <p:nvSpPr>
          <p:cNvPr id="11" name="Text 8"/>
          <p:cNvSpPr/>
          <p:nvPr/>
        </p:nvSpPr>
        <p:spPr>
          <a:xfrm>
            <a:off x="793790" y="6795254"/>
            <a:ext cx="13042821" cy="290274"/>
          </a:xfrm>
          <a:prstGeom prst="rect">
            <a:avLst/>
          </a:prstGeom>
          <a:noFill/>
          <a:ln/>
        </p:spPr>
        <p:txBody>
          <a:bodyPr wrap="none" lIns="0" tIns="0" rIns="0" bIns="0" rtlCol="0" anchor="t"/>
          <a:lstStyle/>
          <a:p>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Class Distribution:- </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Complete dataset with no missing observations , Perfectly balanced bullish/bearish split</a:t>
            </a:r>
            <a:endParaRPr lang="en-US" sz="1400" dirty="0"/>
          </a:p>
        </p:txBody>
      </p:sp>
      <p:sp>
        <p:nvSpPr>
          <p:cNvPr id="12" name="Text 9"/>
          <p:cNvSpPr/>
          <p:nvPr/>
        </p:nvSpPr>
        <p:spPr>
          <a:xfrm>
            <a:off x="793790" y="7289602"/>
            <a:ext cx="13042821" cy="290274"/>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78788"/>
            <a:ext cx="3661053" cy="235744"/>
          </a:xfrm>
          <a:prstGeom prst="rect">
            <a:avLst/>
          </a:prstGeom>
          <a:noFill/>
          <a:ln/>
        </p:spPr>
        <p:txBody>
          <a:bodyPr wrap="none" lIns="0" tIns="0" rIns="0" bIns="0" rtlCol="0" anchor="t"/>
          <a:lstStyle/>
          <a:p>
            <a:pPr algn="l" indent="0" marL="0">
              <a:lnSpc>
                <a:spcPts val="1850"/>
              </a:lnSpc>
              <a:buNone/>
            </a:pPr>
            <a:endParaRPr lang="en-US" sz="1150" dirty="0"/>
          </a:p>
        </p:txBody>
      </p:sp>
      <p:sp>
        <p:nvSpPr>
          <p:cNvPr id="3" name="Text 1"/>
          <p:cNvSpPr/>
          <p:nvPr/>
        </p:nvSpPr>
        <p:spPr>
          <a:xfrm>
            <a:off x="4822031" y="778788"/>
            <a:ext cx="9022080" cy="235744"/>
          </a:xfrm>
          <a:prstGeom prst="rect">
            <a:avLst/>
          </a:prstGeom>
          <a:noFill/>
          <a:ln/>
        </p:spPr>
        <p:txBody>
          <a:bodyPr wrap="none" lIns="0" tIns="0" rIns="0" bIns="0" rtlCol="0" anchor="t"/>
          <a:lstStyle/>
          <a:p>
            <a:pPr algn="l" indent="0" marL="0">
              <a:lnSpc>
                <a:spcPts val="1850"/>
              </a:lnSpc>
              <a:buNone/>
            </a:pPr>
            <a:endParaRPr lang="en-US" sz="1150" dirty="0"/>
          </a:p>
        </p:txBody>
      </p:sp>
      <p:sp>
        <p:nvSpPr>
          <p:cNvPr id="4" name="Text 2"/>
          <p:cNvSpPr/>
          <p:nvPr/>
        </p:nvSpPr>
        <p:spPr>
          <a:xfrm>
            <a:off x="793790" y="1368266"/>
            <a:ext cx="6409730" cy="368618"/>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Inter Bold" pitchFamily="34" charset="0"/>
                <a:ea typeface="Inter Bold" pitchFamily="34" charset="-122"/>
                <a:cs typeface="Inter Bold" pitchFamily="34" charset="-120"/>
              </a:rPr>
              <a:t>Correlation Analysis: The Non-Linear Reality</a:t>
            </a:r>
            <a:endParaRPr lang="en-US" sz="2300" dirty="0"/>
          </a:p>
        </p:txBody>
      </p:sp>
      <p:pic>
        <p:nvPicPr>
          <p:cNvPr id="5" name="Image 0" descr="preencoded.png">    </p:cNvPr>
          <p:cNvPicPr>
            <a:picLocks noChangeAspect="1"/>
          </p:cNvPicPr>
          <p:nvPr/>
        </p:nvPicPr>
        <p:blipFill>
          <a:blip r:embed="rId1"/>
          <a:stretch>
            <a:fillRect/>
          </a:stretch>
        </p:blipFill>
        <p:spPr>
          <a:xfrm>
            <a:off x="793790" y="2123837"/>
            <a:ext cx="2721888" cy="2471857"/>
          </a:xfrm>
          <a:prstGeom prst="rect">
            <a:avLst/>
          </a:prstGeom>
        </p:spPr>
      </p:pic>
      <p:sp>
        <p:nvSpPr>
          <p:cNvPr id="6" name="Text 3"/>
          <p:cNvSpPr/>
          <p:nvPr/>
        </p:nvSpPr>
        <p:spPr>
          <a:xfrm>
            <a:off x="793790" y="4761548"/>
            <a:ext cx="4197191" cy="235744"/>
          </a:xfrm>
          <a:prstGeom prst="rect">
            <a:avLst/>
          </a:prstGeom>
          <a:noFill/>
          <a:ln/>
        </p:spPr>
        <p:txBody>
          <a:bodyPr wrap="none" lIns="0" tIns="0" rIns="0" bIns="0" rtlCol="0" anchor="t"/>
          <a:lstStyle/>
          <a:p>
            <a:pPr algn="l" indent="0" marL="0">
              <a:lnSpc>
                <a:spcPts val="1850"/>
              </a:lnSpc>
              <a:buNone/>
            </a:pPr>
            <a:endParaRPr lang="en-US" sz="1150" dirty="0"/>
          </a:p>
        </p:txBody>
      </p:sp>
      <p:sp>
        <p:nvSpPr>
          <p:cNvPr id="7" name="Text 4"/>
          <p:cNvSpPr/>
          <p:nvPr/>
        </p:nvSpPr>
        <p:spPr>
          <a:xfrm>
            <a:off x="5358170" y="2105382"/>
            <a:ext cx="3296841" cy="276344"/>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Key Finding Expected Patterns</a:t>
            </a:r>
            <a:endParaRPr lang="en-US" sz="1700" dirty="0"/>
          </a:p>
        </p:txBody>
      </p:sp>
      <p:sp>
        <p:nvSpPr>
          <p:cNvPr id="8" name="Text 5"/>
          <p:cNvSpPr/>
          <p:nvPr/>
        </p:nvSpPr>
        <p:spPr>
          <a:xfrm>
            <a:off x="5358170" y="2529126"/>
            <a:ext cx="8485942"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The correlation between </a:t>
            </a:r>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Sentiment Score</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and </a:t>
            </a:r>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Price Change</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measured a mere </a:t>
            </a:r>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~0.03</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revealing virtually no linear relationship.</a:t>
            </a:r>
            <a:endParaRPr lang="en-US" sz="1150" dirty="0"/>
          </a:p>
        </p:txBody>
      </p:sp>
      <p:sp>
        <p:nvSpPr>
          <p:cNvPr id="9" name="Text 6"/>
          <p:cNvSpPr/>
          <p:nvPr/>
        </p:nvSpPr>
        <p:spPr>
          <a:xfrm>
            <a:off x="5358170" y="3133249"/>
            <a:ext cx="8485942"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Strong positive correlation observed between </a:t>
            </a:r>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Market Cap</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and </a:t>
            </a:r>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Price</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—an expected relationship confirming data validity.</a:t>
            </a:r>
            <a:endParaRPr lang="en-US" sz="1150" dirty="0"/>
          </a:p>
        </p:txBody>
      </p:sp>
      <p:sp>
        <p:nvSpPr>
          <p:cNvPr id="10" name="Text 7"/>
          <p:cNvSpPr/>
          <p:nvPr/>
        </p:nvSpPr>
        <p:spPr>
          <a:xfrm>
            <a:off x="793790" y="5351026"/>
            <a:ext cx="2211467" cy="276344"/>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What This Means</a:t>
            </a:r>
            <a:endParaRPr lang="en-US" sz="1700" dirty="0"/>
          </a:p>
        </p:txBody>
      </p:sp>
      <p:sp>
        <p:nvSpPr>
          <p:cNvPr id="11" name="Text 8"/>
          <p:cNvSpPr/>
          <p:nvPr/>
        </p:nvSpPr>
        <p:spPr>
          <a:xfrm>
            <a:off x="793790" y="5848469"/>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The weak sentiment correlation represents the core challenge of our project. It suggests that sentiment's predictive power, if it exists, operates through complex interactions rather than direct causation—precisely the type of pattern machine learning can potentially uncover.</a:t>
            </a:r>
            <a:endParaRPr lang="en-US" sz="1150" dirty="0"/>
          </a:p>
        </p:txBody>
      </p:sp>
      <p:sp>
        <p:nvSpPr>
          <p:cNvPr id="12" name="Text 9"/>
          <p:cNvSpPr/>
          <p:nvPr/>
        </p:nvSpPr>
        <p:spPr>
          <a:xfrm>
            <a:off x="793790" y="6485811"/>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Simple rules like "higher sentiment = higher price" don't hold</a:t>
            </a:r>
            <a:endParaRPr lang="en-US" sz="1150" dirty="0"/>
          </a:p>
        </p:txBody>
      </p:sp>
      <p:sp>
        <p:nvSpPr>
          <p:cNvPr id="13" name="Text 10"/>
          <p:cNvSpPr/>
          <p:nvPr/>
        </p:nvSpPr>
        <p:spPr>
          <a:xfrm>
            <a:off x="793790" y="6773108"/>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Relationships are non-linear and buried in market noise</a:t>
            </a:r>
            <a:endParaRPr lang="en-US" sz="1150" dirty="0"/>
          </a:p>
        </p:txBody>
      </p:sp>
      <p:sp>
        <p:nvSpPr>
          <p:cNvPr id="14" name="Text 11"/>
          <p:cNvSpPr/>
          <p:nvPr/>
        </p:nvSpPr>
        <p:spPr>
          <a:xfrm>
            <a:off x="793790" y="7060406"/>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Complex models needed to extract subtle patterns</a:t>
            </a:r>
            <a:endParaRPr lang="en-US" sz="1150" dirty="0"/>
          </a:p>
        </p:txBody>
      </p:sp>
      <p:sp>
        <p:nvSpPr>
          <p:cNvPr id="15" name="Text 12"/>
          <p:cNvSpPr/>
          <p:nvPr/>
        </p:nvSpPr>
        <p:spPr>
          <a:xfrm>
            <a:off x="793790" y="7347704"/>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This proves that linear models (like Regression) will fail, and we need non-linear models (like Random Forest) to capture the complex relationship.</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2025-12-15T03:10:35Z</dcterms:created>
  <dcterms:modified xsi:type="dcterms:W3CDTF">2025-12-15T03:10:35Z</dcterms:modified>
</cp:coreProperties>
</file>